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68" r:id="rId1"/>
    <p:sldMasterId id="2147484194" r:id="rId2"/>
    <p:sldMasterId id="2147484207" r:id="rId3"/>
    <p:sldMasterId id="2147484416" r:id="rId4"/>
  </p:sldMasterIdLst>
  <p:notesMasterIdLst>
    <p:notesMasterId r:id="rId53"/>
  </p:notesMasterIdLst>
  <p:handoutMasterIdLst>
    <p:handoutMasterId r:id="rId54"/>
  </p:handoutMasterIdLst>
  <p:sldIdLst>
    <p:sldId id="268" r:id="rId5"/>
    <p:sldId id="327" r:id="rId6"/>
    <p:sldId id="368" r:id="rId7"/>
    <p:sldId id="369" r:id="rId8"/>
    <p:sldId id="344" r:id="rId9"/>
    <p:sldId id="373" r:id="rId10"/>
    <p:sldId id="360" r:id="rId11"/>
    <p:sldId id="363" r:id="rId12"/>
    <p:sldId id="361" r:id="rId13"/>
    <p:sldId id="422" r:id="rId14"/>
    <p:sldId id="365" r:id="rId15"/>
    <p:sldId id="366" r:id="rId16"/>
    <p:sldId id="364" r:id="rId17"/>
    <p:sldId id="343" r:id="rId18"/>
    <p:sldId id="346" r:id="rId19"/>
    <p:sldId id="429" r:id="rId20"/>
    <p:sldId id="385" r:id="rId21"/>
    <p:sldId id="381" r:id="rId22"/>
    <p:sldId id="372" r:id="rId23"/>
    <p:sldId id="353" r:id="rId24"/>
    <p:sldId id="354" r:id="rId25"/>
    <p:sldId id="355" r:id="rId26"/>
    <p:sldId id="356" r:id="rId27"/>
    <p:sldId id="357" r:id="rId28"/>
    <p:sldId id="374" r:id="rId29"/>
    <p:sldId id="367" r:id="rId30"/>
    <p:sldId id="376" r:id="rId31"/>
    <p:sldId id="423" r:id="rId32"/>
    <p:sldId id="412" r:id="rId33"/>
    <p:sldId id="438" r:id="rId34"/>
    <p:sldId id="437" r:id="rId35"/>
    <p:sldId id="439" r:id="rId36"/>
    <p:sldId id="379" r:id="rId37"/>
    <p:sldId id="421" r:id="rId38"/>
    <p:sldId id="382" r:id="rId39"/>
    <p:sldId id="443" r:id="rId40"/>
    <p:sldId id="442" r:id="rId41"/>
    <p:sldId id="325" r:id="rId42"/>
    <p:sldId id="273" r:id="rId43"/>
    <p:sldId id="399" r:id="rId44"/>
    <p:sldId id="440" r:id="rId45"/>
    <p:sldId id="401" r:id="rId46"/>
    <p:sldId id="402" r:id="rId47"/>
    <p:sldId id="415" r:id="rId48"/>
    <p:sldId id="441" r:id="rId49"/>
    <p:sldId id="406" r:id="rId50"/>
    <p:sldId id="407" r:id="rId51"/>
    <p:sldId id="411" r:id="rId52"/>
  </p:sldIdLst>
  <p:sldSz cx="8351838" cy="6264275"/>
  <p:notesSz cx="9926638" cy="6797675"/>
  <p:defaultTextStyle>
    <a:defPPr rtl="0">
      <a:defRPr lang="fr-FR"/>
    </a:defPPr>
    <a:lvl1pPr marL="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226CBB9F-001F-4A53-B52F-B0548DC02EDA}">
          <p14:sldIdLst/>
        </p14:section>
        <p14:section name="Section sans titre" id="{BB084E78-E3A3-4584-86FB-01CFAAAA70FA}">
          <p14:sldIdLst>
            <p14:sldId id="268"/>
            <p14:sldId id="327"/>
            <p14:sldId id="368"/>
            <p14:sldId id="369"/>
            <p14:sldId id="344"/>
            <p14:sldId id="373"/>
            <p14:sldId id="360"/>
            <p14:sldId id="363"/>
            <p14:sldId id="361"/>
            <p14:sldId id="422"/>
            <p14:sldId id="365"/>
            <p14:sldId id="366"/>
            <p14:sldId id="364"/>
            <p14:sldId id="343"/>
            <p14:sldId id="346"/>
            <p14:sldId id="429"/>
            <p14:sldId id="385"/>
            <p14:sldId id="381"/>
            <p14:sldId id="372"/>
            <p14:sldId id="353"/>
            <p14:sldId id="354"/>
            <p14:sldId id="355"/>
            <p14:sldId id="356"/>
            <p14:sldId id="357"/>
            <p14:sldId id="374"/>
            <p14:sldId id="367"/>
            <p14:sldId id="376"/>
            <p14:sldId id="423"/>
            <p14:sldId id="412"/>
            <p14:sldId id="438"/>
            <p14:sldId id="437"/>
            <p14:sldId id="439"/>
            <p14:sldId id="379"/>
            <p14:sldId id="421"/>
            <p14:sldId id="382"/>
            <p14:sldId id="443"/>
            <p14:sldId id="442"/>
            <p14:sldId id="325"/>
            <p14:sldId id="273"/>
            <p14:sldId id="399"/>
            <p14:sldId id="440"/>
            <p14:sldId id="401"/>
            <p14:sldId id="402"/>
            <p14:sldId id="415"/>
            <p14:sldId id="441"/>
            <p14:sldId id="406"/>
            <p14:sldId id="407"/>
            <p14:sldId id="411"/>
          </p14:sldIdLst>
        </p14:section>
      </p14:sectionLst>
    </p:ext>
    <p:ext uri="{EFAFB233-063F-42B5-8137-9DF3F51BA10A}">
      <p15:sldGuideLst xmlns:p15="http://schemas.microsoft.com/office/powerpoint/2012/main">
        <p15:guide id="1" pos="2631" userDrawn="1">
          <p15:clr>
            <a:srgbClr val="A4A3A4"/>
          </p15:clr>
        </p15:guide>
        <p15:guide id="2" orient="horz" pos="197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ABFC201-D49C-1E02-35CA-39F922A162CC}" name="Christelle Jacquet" initials="CJ" userId="S-1-5-21-1715567821-1409082233-725345543-9193" providerId="AD"/>
  <p188:author id="{D3892C20-9D10-62EB-8022-E752AB8BCBA0}" name="Christelle Dhuit" initials="CD" userId="S-1-5-21-1715567821-1409082233-725345543-9191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-Sophie GENEST" initials="AG" lastIdx="1" clrIdx="0">
    <p:extLst>
      <p:ext uri="{19B8F6BF-5375-455C-9EA6-DF929625EA0E}">
        <p15:presenceInfo xmlns:p15="http://schemas.microsoft.com/office/powerpoint/2012/main" userId="S-1-5-21-1715567821-1409082233-725345543-6261" providerId="AD"/>
      </p:ext>
    </p:extLst>
  </p:cmAuthor>
  <p:cmAuthor id="2" name="Anne-Sophie GENEST" initials="AG [2]" lastIdx="4" clrIdx="1">
    <p:extLst>
      <p:ext uri="{19B8F6BF-5375-455C-9EA6-DF929625EA0E}">
        <p15:presenceInfo xmlns:p15="http://schemas.microsoft.com/office/powerpoint/2012/main" userId="Anne-Sophie GENES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46"/>
    <a:srgbClr val="001B50"/>
    <a:srgbClr val="DDF7F6"/>
    <a:srgbClr val="EACDB0"/>
    <a:srgbClr val="E6EFD7"/>
    <a:srgbClr val="B1B0B8"/>
    <a:srgbClr val="0066CC"/>
    <a:srgbClr val="7C7A86"/>
    <a:srgbClr val="BDEEFF"/>
    <a:srgbClr val="00BC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Style léger 1 - Accentuation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Style léger 2 - Accentuation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Style léger 2 - Accentuation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47" autoAdjust="0"/>
    <p:restoredTop sz="95972" autoAdjust="0"/>
  </p:normalViewPr>
  <p:slideViewPr>
    <p:cSldViewPr>
      <p:cViewPr varScale="1">
        <p:scale>
          <a:sx n="111" d="100"/>
          <a:sy n="111" d="100"/>
        </p:scale>
        <p:origin x="442" y="77"/>
      </p:cViewPr>
      <p:guideLst>
        <p:guide pos="2631"/>
        <p:guide orient="horz" pos="197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0" d="100"/>
        <a:sy n="300" d="100"/>
      </p:scale>
      <p:origin x="0" y="0"/>
    </p:cViewPr>
  </p:notesTextViewPr>
  <p:notesViewPr>
    <p:cSldViewPr showGuides="1">
      <p:cViewPr varScale="1">
        <p:scale>
          <a:sx n="88" d="100"/>
          <a:sy n="88" d="100"/>
        </p:scale>
        <p:origin x="290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fichiers\MAIRIE\FIN\SERVICE%20FINANCES\Commission%20des%20Finances\LFSA\2025\19%2002%202025\budget%20principal%20vil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rv-fichiers\MAIRIE\DRH\2.%20Serv%20ice%20RH\2.%20MAIRIE\FINANCES%20PAIES\BP%202023\FSA\Balance_Budgetaire_GRH%20au%2017%2011%20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explosion val="3"/>
          <c:dPt>
            <c:idx val="0"/>
            <c:bubble3D val="0"/>
            <c:spPr>
              <a:gradFill>
                <a:gsLst>
                  <a:gs pos="100000">
                    <a:schemeClr val="accent1">
                      <a:lumMod val="60000"/>
                      <a:lumOff val="40000"/>
                    </a:schemeClr>
                  </a:gs>
                  <a:gs pos="0">
                    <a:schemeClr val="accent1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657-4A01-874A-99638AD82116}"/>
              </c:ext>
            </c:extLst>
          </c:dPt>
          <c:dPt>
            <c:idx val="1"/>
            <c:bubble3D val="0"/>
            <c:spPr>
              <a:gradFill>
                <a:gsLst>
                  <a:gs pos="100000">
                    <a:schemeClr val="accent2">
                      <a:lumMod val="60000"/>
                      <a:lumOff val="40000"/>
                    </a:schemeClr>
                  </a:gs>
                  <a:gs pos="0">
                    <a:schemeClr val="accent2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657-4A01-874A-99638AD82116}"/>
              </c:ext>
            </c:extLst>
          </c:dPt>
          <c:dPt>
            <c:idx val="2"/>
            <c:bubble3D val="0"/>
            <c:spPr>
              <a:gradFill>
                <a:gsLst>
                  <a:gs pos="100000">
                    <a:schemeClr val="accent3">
                      <a:lumMod val="60000"/>
                      <a:lumOff val="40000"/>
                    </a:schemeClr>
                  </a:gs>
                  <a:gs pos="0">
                    <a:schemeClr val="accent3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657-4A01-874A-99638AD82116}"/>
              </c:ext>
            </c:extLst>
          </c:dPt>
          <c:dPt>
            <c:idx val="3"/>
            <c:bubble3D val="0"/>
            <c:spPr>
              <a:gradFill>
                <a:gsLst>
                  <a:gs pos="100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4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657-4A01-874A-99638AD82116}"/>
              </c:ext>
            </c:extLst>
          </c:dPt>
          <c:dPt>
            <c:idx val="4"/>
            <c:bubble3D val="0"/>
            <c:spPr>
              <a:gradFill>
                <a:gsLst>
                  <a:gs pos="100000">
                    <a:schemeClr val="accent5">
                      <a:lumMod val="60000"/>
                      <a:lumOff val="40000"/>
                    </a:schemeClr>
                  </a:gs>
                  <a:gs pos="0">
                    <a:schemeClr val="accent5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657-4A01-874A-99638AD82116}"/>
              </c:ext>
            </c:extLst>
          </c:dPt>
          <c:dPt>
            <c:idx val="5"/>
            <c:bubble3D val="0"/>
            <c:spPr>
              <a:gradFill>
                <a:gsLst>
                  <a:gs pos="100000">
                    <a:schemeClr val="accent6">
                      <a:lumMod val="60000"/>
                      <a:lumOff val="40000"/>
                    </a:schemeClr>
                  </a:gs>
                  <a:gs pos="0">
                    <a:schemeClr val="accent6"/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657-4A01-874A-99638AD82116}"/>
              </c:ext>
            </c:extLst>
          </c:dPt>
          <c:dPt>
            <c:idx val="6"/>
            <c:bubble3D val="0"/>
            <c:spPr>
              <a:gradFill>
                <a:gsLst>
                  <a:gs pos="100000">
                    <a:schemeClr val="accent1">
                      <a:lumMod val="60000"/>
                      <a:lumMod val="60000"/>
                      <a:lumOff val="40000"/>
                    </a:schemeClr>
                  </a:gs>
                  <a:gs pos="0">
                    <a:schemeClr val="accent1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657-4A01-874A-99638AD82116}"/>
              </c:ext>
            </c:extLst>
          </c:dPt>
          <c:dPt>
            <c:idx val="7"/>
            <c:bubble3D val="0"/>
            <c:spPr>
              <a:gradFill>
                <a:gsLst>
                  <a:gs pos="100000">
                    <a:schemeClr val="accent2">
                      <a:lumMod val="60000"/>
                      <a:lumMod val="60000"/>
                      <a:lumOff val="40000"/>
                    </a:schemeClr>
                  </a:gs>
                  <a:gs pos="0">
                    <a:schemeClr val="accent2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E657-4A01-874A-99638AD82116}"/>
              </c:ext>
            </c:extLst>
          </c:dPt>
          <c:dPt>
            <c:idx val="8"/>
            <c:bubble3D val="0"/>
            <c:spPr>
              <a:gradFill>
                <a:gsLst>
                  <a:gs pos="100000">
                    <a:schemeClr val="accent3">
                      <a:lumMod val="60000"/>
                      <a:lumMod val="60000"/>
                      <a:lumOff val="40000"/>
                    </a:schemeClr>
                  </a:gs>
                  <a:gs pos="0">
                    <a:schemeClr val="accent3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E657-4A01-874A-99638AD82116}"/>
              </c:ext>
            </c:extLst>
          </c:dPt>
          <c:dPt>
            <c:idx val="9"/>
            <c:bubble3D val="0"/>
            <c:spPr>
              <a:gradFill>
                <a:gsLst>
                  <a:gs pos="100000">
                    <a:schemeClr val="accent4">
                      <a:lumMod val="60000"/>
                      <a:lumMod val="60000"/>
                      <a:lumOff val="40000"/>
                    </a:schemeClr>
                  </a:gs>
                  <a:gs pos="0">
                    <a:schemeClr val="accent4">
                      <a:lumMod val="60000"/>
                    </a:schemeClr>
                  </a:gs>
                </a:gsLst>
                <a:lin ang="5400000" scaled="0"/>
              </a:gra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E657-4A01-874A-99638AD82116}"/>
              </c:ext>
            </c:extLst>
          </c:dPt>
          <c:dLbls>
            <c:dLbl>
              <c:idx val="0"/>
              <c:layout>
                <c:manualLayout>
                  <c:x val="-1.1957525927815769E-3"/>
                  <c:y val="-0.12670670767381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dk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299711247434277"/>
                      <c:h val="0.1295437150110837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657-4A01-874A-99638AD82116}"/>
                </c:ext>
              </c:extLst>
            </c:dLbl>
            <c:dLbl>
              <c:idx val="1"/>
              <c:layout>
                <c:manualLayout>
                  <c:x val="0.19969742813918306"/>
                  <c:y val="-0.1258426966292135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57-4A01-874A-99638AD82116}"/>
                </c:ext>
              </c:extLst>
            </c:dLbl>
            <c:dLbl>
              <c:idx val="2"/>
              <c:layout>
                <c:manualLayout>
                  <c:x val="0.23802319717599582"/>
                  <c:y val="-2.9962546816479401E-2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657-4A01-874A-99638AD82116}"/>
                </c:ext>
              </c:extLst>
            </c:dLbl>
            <c:dLbl>
              <c:idx val="3"/>
              <c:layout>
                <c:manualLayout>
                  <c:x val="0.2622289460413515"/>
                  <c:y val="-0.16479400749063669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57-4A01-874A-99638AD82116}"/>
                </c:ext>
              </c:extLst>
            </c:dLbl>
            <c:dLbl>
              <c:idx val="4"/>
              <c:layout>
                <c:manualLayout>
                  <c:x val="-9.4805849722642485E-2"/>
                  <c:y val="0.25168539325842709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657-4A01-874A-99638AD82116}"/>
                </c:ext>
              </c:extLst>
            </c:dLbl>
            <c:dLbl>
              <c:idx val="5"/>
              <c:layout>
                <c:manualLayout>
                  <c:x val="-0.18154311649016641"/>
                  <c:y val="-0.29063670411985021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657-4A01-874A-99638AD82116}"/>
                </c:ext>
              </c:extLst>
            </c:dLbl>
            <c:dLbl>
              <c:idx val="6"/>
              <c:layout>
                <c:manualLayout>
                  <c:x val="-0.17549167927382753"/>
                  <c:y val="-0.1348314606741573"/>
                </c:manualLayout>
              </c:layout>
              <c:tx>
                <c:rich>
                  <a:bodyPr/>
                  <a:lstStyle/>
                  <a:p>
                    <a:fld id="{4661756B-675A-4D88-9AA1-DCA1BDA472F4}" type="CATEGORYNAME">
                      <a:rPr lang="fr-FR"/>
                      <a:pPr/>
                      <a:t>[NOM DE CATÉGORIE]</a:t>
                    </a:fld>
                    <a:r>
                      <a:rPr lang="fr-FR" baseline="0" dirty="0"/>
                      <a:t>
</a:t>
                    </a:r>
                    <a:fld id="{A7475FC6-1B5E-4BBD-B19F-B3B73DAB523B}" type="VALUE">
                      <a:rPr lang="fr-FR" baseline="0"/>
                      <a:pPr/>
                      <a:t>[VALEUR]</a:t>
                    </a:fld>
                    <a:r>
                      <a:rPr lang="fr-FR" baseline="0" dirty="0"/>
                      <a:t>
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E657-4A01-874A-99638AD82116}"/>
                </c:ext>
              </c:extLst>
            </c:dLbl>
            <c:dLbl>
              <c:idx val="7"/>
              <c:layout>
                <c:manualLayout>
                  <c:x val="-0.19364599092284418"/>
                  <c:y val="-8.988764044943821E-3"/>
                </c:manualLayout>
              </c:layout>
              <c:tx>
                <c:rich>
                  <a:bodyPr/>
                  <a:lstStyle/>
                  <a:p>
                    <a:fld id="{A0DA8683-58CB-4A85-9040-4582859B8AE9}" type="CATEGORYNAME">
                      <a:rPr lang="fr-FR"/>
                      <a:pPr/>
                      <a:t>[NOM DE CATÉGORIE]</a:t>
                    </a:fld>
                    <a:r>
                      <a:rPr lang="fr-FR" baseline="0" dirty="0"/>
                      <a:t>
</a:t>
                    </a:r>
                    <a:fld id="{68C1F387-3D23-4FF5-AC26-23BCD9D641AF}" type="VALUE">
                      <a:rPr lang="fr-FR" baseline="0"/>
                      <a:pPr/>
                      <a:t>[VALEUR]</a:t>
                    </a:fld>
                    <a:r>
                      <a:rPr lang="fr-FR" baseline="0" dirty="0"/>
                      <a:t>
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E657-4A01-874A-99638AD82116}"/>
                </c:ext>
              </c:extLst>
            </c:dLbl>
            <c:dLbl>
              <c:idx val="8"/>
              <c:layout>
                <c:manualLayout>
                  <c:x val="-0.19364599092284418"/>
                  <c:y val="0.1348314606741573"/>
                </c:manualLayout>
              </c:layout>
              <c:tx>
                <c:rich>
                  <a:bodyPr/>
                  <a:lstStyle/>
                  <a:p>
                    <a:fld id="{E78D46BD-04E7-4958-B533-28BD8F17380C}" type="CATEGORYNAME">
                      <a:rPr lang="fr-FR"/>
                      <a:pPr/>
                      <a:t>[NOM DE CATÉGORIE]</a:t>
                    </a:fld>
                    <a:r>
                      <a:rPr lang="fr-FR" baseline="0" dirty="0"/>
                      <a:t>
</a:t>
                    </a:r>
                    <a:fld id="{C2118554-963A-43DB-9E63-6BAFBA88722A}" type="VALUE">
                      <a:rPr lang="fr-FR" baseline="0"/>
                      <a:pPr/>
                      <a:t>[VALEUR]</a:t>
                    </a:fld>
                    <a:r>
                      <a:rPr lang="fr-FR" baseline="0" dirty="0"/>
                      <a:t>
</a:t>
                    </a:r>
                  </a:p>
                </c:rich>
              </c:tx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E657-4A01-874A-99638AD82116}"/>
                </c:ext>
              </c:extLst>
            </c:dLbl>
            <c:dLbl>
              <c:idx val="9"/>
              <c:layout>
                <c:manualLayout>
                  <c:x val="-8.0685893644737744E-2"/>
                  <c:y val="-0.18229350165585131"/>
                </c:manualLayout>
              </c:layout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E657-4A01-874A-99638AD821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Feuil4!$A$2:$A$11</c:f>
              <c:strCache>
                <c:ptCount val="10"/>
                <c:pt idx="0">
                  <c:v>Chapitre 013   Atténuations de charges</c:v>
                </c:pt>
                <c:pt idx="1">
                  <c:v>Chapitre 70     Ventes  Produits</c:v>
                </c:pt>
                <c:pt idx="2">
                  <c:v>Chapitre 73     Impôts et Taxes</c:v>
                </c:pt>
                <c:pt idx="3">
                  <c:v>Chapitre 731   Fiscalité locale</c:v>
                </c:pt>
                <c:pt idx="4">
                  <c:v>Chapitre 74     Dotations et participations</c:v>
                </c:pt>
                <c:pt idx="5">
                  <c:v>Chapitre 75     Autres produits de gestion</c:v>
                </c:pt>
                <c:pt idx="6">
                  <c:v>Chapitre 76     Produits financiers</c:v>
                </c:pt>
                <c:pt idx="7">
                  <c:v>Chapitre 77     Produits spécifiques</c:v>
                </c:pt>
                <c:pt idx="8">
                  <c:v>Chapitre 042  Opération d'ordre de transferts</c:v>
                </c:pt>
                <c:pt idx="9">
                  <c:v>002 Résultat N-1</c:v>
                </c:pt>
              </c:strCache>
            </c:strRef>
          </c:cat>
          <c:val>
            <c:numRef>
              <c:f>Feuil4!$B$2:$B$11</c:f>
              <c:numCache>
                <c:formatCode>#\ ##0.00\ "€"</c:formatCode>
                <c:ptCount val="10"/>
                <c:pt idx="0">
                  <c:v>103181</c:v>
                </c:pt>
                <c:pt idx="1">
                  <c:v>929551</c:v>
                </c:pt>
                <c:pt idx="2">
                  <c:v>2093243</c:v>
                </c:pt>
                <c:pt idx="3">
                  <c:v>5732000</c:v>
                </c:pt>
                <c:pt idx="4">
                  <c:v>2408688.56</c:v>
                </c:pt>
                <c:pt idx="5">
                  <c:v>110844</c:v>
                </c:pt>
                <c:pt idx="6">
                  <c:v>37215</c:v>
                </c:pt>
                <c:pt idx="7">
                  <c:v>5000</c:v>
                </c:pt>
                <c:pt idx="8">
                  <c:v>61000</c:v>
                </c:pt>
                <c:pt idx="9">
                  <c:v>3133296.69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E657-4A01-874A-99638AD82116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pattFill prst="dkDnDiag">
      <a:fgClr>
        <a:schemeClr val="lt1"/>
      </a:fgClr>
      <a:bgClr>
        <a:schemeClr val="dk1">
          <a:lumMod val="10000"/>
          <a:lumOff val="90000"/>
        </a:schemeClr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Feuil2!$H$1</c:f>
              <c:strCache>
                <c:ptCount val="1"/>
                <c:pt idx="0">
                  <c:v>BP2025</c:v>
                </c:pt>
              </c:strCache>
            </c:strRef>
          </c:tx>
          <c:dPt>
            <c:idx val="0"/>
            <c:bubble3D val="0"/>
            <c:spPr>
              <a:solidFill>
                <a:srgbClr val="74F12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C9D1-4757-8024-A9EEE5F8C449}"/>
              </c:ext>
            </c:extLst>
          </c:dPt>
          <c:dPt>
            <c:idx val="1"/>
            <c:bubble3D val="0"/>
            <c:spPr>
              <a:solidFill>
                <a:srgbClr val="CC00CC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C9D1-4757-8024-A9EEE5F8C44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C9D1-4757-8024-A9EEE5F8C449}"/>
              </c:ext>
            </c:extLst>
          </c:dPt>
          <c:dPt>
            <c:idx val="3"/>
            <c:bubble3D val="0"/>
            <c:spPr>
              <a:solidFill>
                <a:srgbClr val="CCCC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C9D1-4757-8024-A9EEE5F8C449}"/>
              </c:ext>
            </c:extLst>
          </c:dPt>
          <c:dPt>
            <c:idx val="4"/>
            <c:bubble3D val="0"/>
            <c:spPr>
              <a:solidFill>
                <a:srgbClr val="FC8A2C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C9D1-4757-8024-A9EEE5F8C449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C9D1-4757-8024-A9EEE5F8C449}"/>
              </c:ext>
            </c:extLst>
          </c:dPt>
          <c:dPt>
            <c:idx val="6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C9D1-4757-8024-A9EEE5F8C449}"/>
              </c:ext>
            </c:extLst>
          </c:dPt>
          <c:dPt>
            <c:idx val="7"/>
            <c:bubble3D val="0"/>
            <c:spPr>
              <a:solidFill>
                <a:srgbClr val="00FF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C9D1-4757-8024-A9EEE5F8C449}"/>
              </c:ext>
            </c:extLst>
          </c:dPt>
          <c:dPt>
            <c:idx val="8"/>
            <c:bubble3D val="0"/>
            <c:spPr>
              <a:solidFill>
                <a:srgbClr val="FF66FF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1-C9D1-4757-8024-A9EEE5F8C449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3-C9D1-4757-8024-A9EEE5F8C449}"/>
              </c:ext>
            </c:extLst>
          </c:dPt>
          <c:dLbls>
            <c:dLbl>
              <c:idx val="0"/>
              <c:layout>
                <c:manualLayout>
                  <c:x val="2.4943723124743009E-2"/>
                  <c:y val="-2.87967363094193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14DA252-DFE6-4152-BB00-7C4ADEB62E30}" type="CATEGORYNAME">
                      <a:rPr lang="fr-FR" sz="1200">
                        <a:solidFill>
                          <a:srgbClr val="74F12F"/>
                        </a:solidFill>
                      </a:rPr>
                      <a:pPr>
                        <a:defRPr sz="1200"/>
                      </a:pPr>
                      <a:t>[NOM DE CATÉGORIE]</a:t>
                    </a:fld>
                    <a:r>
                      <a:rPr lang="fr-FR" sz="1200" baseline="0" dirty="0">
                        <a:solidFill>
                          <a:srgbClr val="74F12F"/>
                        </a:solidFill>
                      </a:rPr>
                      <a:t>
</a:t>
                    </a:r>
                    <a:fld id="{EB6A7BF7-ACD1-485C-B863-AC59D52D7517}" type="PERCENTAGE">
                      <a:rPr lang="fr-FR" sz="1200" baseline="0">
                        <a:solidFill>
                          <a:srgbClr val="74F12F"/>
                        </a:solidFill>
                      </a:rPr>
                      <a:pPr>
                        <a:defRPr sz="1200"/>
                      </a:pPr>
                      <a:t>[POURCENTAGE]</a:t>
                    </a:fld>
                    <a:endParaRPr lang="fr-FR" sz="1200" baseline="0" dirty="0">
                      <a:solidFill>
                        <a:srgbClr val="74F12F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51640851847839"/>
                      <c:h val="0.199734163042132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9D1-4757-8024-A9EEE5F8C449}"/>
                </c:ext>
              </c:extLst>
            </c:dLbl>
            <c:dLbl>
              <c:idx val="1"/>
              <c:layout>
                <c:manualLayout>
                  <c:x val="4.1021011089379535E-2"/>
                  <c:y val="-0.1958178069040515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9C748D3-083A-4F28-8BBF-537E99A9AD38}" type="CATEGORYNAME">
                      <a:rPr lang="en-US" sz="1200">
                        <a:solidFill>
                          <a:srgbClr val="CC00CC"/>
                        </a:solidFill>
                      </a:rPr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sz="1200" baseline="0" dirty="0"/>
                      <a:t>
</a:t>
                    </a:r>
                    <a:fld id="{592064E2-3E33-4D60-BE81-AD9FFDBBBA7E}" type="PERCENTAGE">
                      <a:rPr lang="en-US" sz="1200" baseline="0">
                        <a:solidFill>
                          <a:srgbClr val="CC00CC"/>
                        </a:solidFill>
                      </a:rPr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2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9D1-4757-8024-A9EEE5F8C449}"/>
                </c:ext>
              </c:extLst>
            </c:dLbl>
            <c:dLbl>
              <c:idx val="2"/>
              <c:layout>
                <c:manualLayout>
                  <c:x val="3.5666962543961851E-2"/>
                  <c:y val="-1.36897870447338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D1-4757-8024-A9EEE5F8C449}"/>
                </c:ext>
              </c:extLst>
            </c:dLbl>
            <c:dLbl>
              <c:idx val="3"/>
              <c:layout>
                <c:manualLayout>
                  <c:x val="0"/>
                  <c:y val="2.125335187208262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DDF9AE9-AE01-4B23-8A7A-63901E157012}" type="CATEGORYNAME">
                      <a:rPr lang="en-US" sz="1200">
                        <a:solidFill>
                          <a:srgbClr val="CCCCFF"/>
                        </a:solidFill>
                      </a:rPr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sz="1200" baseline="0" dirty="0">
                        <a:solidFill>
                          <a:srgbClr val="CCCCFF"/>
                        </a:solidFill>
                      </a:rPr>
                      <a:t>
</a:t>
                    </a:r>
                    <a:fld id="{846607EB-71BC-4676-B9DD-DB5A60398A6A}" type="PERCENTAGE">
                      <a:rPr lang="en-US" sz="1200" baseline="0">
                        <a:solidFill>
                          <a:srgbClr val="CCCCFF"/>
                        </a:solidFill>
                      </a:rPr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200" baseline="0" dirty="0">
                      <a:solidFill>
                        <a:srgbClr val="CCCCFF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855668901268851"/>
                      <c:h val="0.15752132205589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9D1-4757-8024-A9EEE5F8C449}"/>
                </c:ext>
              </c:extLst>
            </c:dLbl>
            <c:dLbl>
              <c:idx val="4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FFC30DE-9740-409C-81A4-6EF9C6C2F90B}" type="CATEGORYNAME">
                      <a:rPr lang="en-US" sz="1200">
                        <a:solidFill>
                          <a:srgbClr val="FC8A2C"/>
                        </a:solidFill>
                      </a:rPr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sz="1200" baseline="0" dirty="0">
                        <a:solidFill>
                          <a:srgbClr val="FC8A2C"/>
                        </a:solidFill>
                      </a:rPr>
                      <a:t>
</a:t>
                    </a:r>
                    <a:fld id="{8F165846-738F-4861-B47E-FCA5CD1DCEFD}" type="PERCENTAGE">
                      <a:rPr lang="en-US" sz="1200" baseline="0">
                        <a:solidFill>
                          <a:srgbClr val="FC8A2C"/>
                        </a:solidFill>
                      </a:rPr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200" baseline="0" dirty="0">
                      <a:solidFill>
                        <a:srgbClr val="FC8A2C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9D1-4757-8024-A9EEE5F8C449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9D1-4757-8024-A9EEE5F8C449}"/>
                </c:ext>
              </c:extLst>
            </c:dLbl>
            <c:dLbl>
              <c:idx val="6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1230BE9-27E4-405E-891A-8DA930E2A11E}" type="CATEGORYNAME">
                      <a:rPr lang="en-US" sz="1200">
                        <a:solidFill>
                          <a:srgbClr val="FFFF00"/>
                        </a:solidFill>
                      </a:rPr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sz="1200" baseline="0" dirty="0">
                        <a:solidFill>
                          <a:srgbClr val="FFFF00"/>
                        </a:solidFill>
                      </a:rPr>
                      <a:t>
</a:t>
                    </a:r>
                    <a:fld id="{2E9D559F-E8B4-4F07-9E9C-381CE5D72397}" type="PERCENTAGE">
                      <a:rPr lang="en-US" sz="1200" baseline="0">
                        <a:solidFill>
                          <a:srgbClr val="FFFF00"/>
                        </a:solidFill>
                      </a:rPr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200" baseline="0" dirty="0">
                      <a:solidFill>
                        <a:srgbClr val="FFFF00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C9D1-4757-8024-A9EEE5F8C449}"/>
                </c:ext>
              </c:extLst>
            </c:dLbl>
            <c:dLbl>
              <c:idx val="7"/>
              <c:layout>
                <c:manualLayout>
                  <c:x val="0"/>
                  <c:y val="7.199184077354825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3DA66F8-7F39-4D6B-ADD1-C4EFDCDCF362}" type="CATEGORYNAME">
                      <a:rPr lang="en-US" sz="1200">
                        <a:solidFill>
                          <a:srgbClr val="00FFFF"/>
                        </a:solidFill>
                      </a:rPr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sz="1200" baseline="0" dirty="0">
                        <a:solidFill>
                          <a:srgbClr val="00FFFF"/>
                        </a:solidFill>
                      </a:rPr>
                      <a:t>
</a:t>
                    </a:r>
                    <a:fld id="{8F8D6BF3-47C9-42F0-AEE8-591A1FEFE0F4}" type="PERCENTAGE">
                      <a:rPr lang="en-US" sz="1200" baseline="0">
                        <a:solidFill>
                          <a:srgbClr val="00FFFF"/>
                        </a:solidFill>
                      </a:rPr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200" baseline="0" dirty="0">
                      <a:solidFill>
                        <a:srgbClr val="00FFFF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C9D1-4757-8024-A9EEE5F8C449}"/>
                </c:ext>
              </c:extLst>
            </c:dLbl>
            <c:dLbl>
              <c:idx val="8"/>
              <c:layout>
                <c:manualLayout>
                  <c:x val="6.4370734884439959E-3"/>
                  <c:y val="-0.1411041212891324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spc="0" baseline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4D08124-1910-41E2-941B-8619B1D365E2}" type="CATEGORYNAME">
                      <a:rPr lang="en-US" sz="1200">
                        <a:solidFill>
                          <a:srgbClr val="FF66FF"/>
                        </a:solidFill>
                      </a:rPr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[NOM DE CATÉGORIE]</a:t>
                    </a:fld>
                    <a:r>
                      <a:rPr lang="en-US" sz="1200" baseline="0" dirty="0">
                        <a:solidFill>
                          <a:srgbClr val="FF66FF"/>
                        </a:solidFill>
                      </a:rPr>
                      <a:t>
</a:t>
                    </a:r>
                    <a:fld id="{411A82A5-0539-4629-83EC-6C4A07D282BE}" type="PERCENTAGE">
                      <a:rPr lang="en-US" sz="1200" baseline="0">
                        <a:solidFill>
                          <a:srgbClr val="FF66FF"/>
                        </a:solidFill>
                      </a:rPr>
                      <a:pPr>
                        <a:defRPr sz="1200">
                          <a:solidFill>
                            <a:schemeClr val="accent1"/>
                          </a:solidFill>
                        </a:defRPr>
                      </a:pPr>
                      <a:t>[POURCENTAGE]</a:t>
                    </a:fld>
                    <a:endParaRPr lang="en-US" sz="1200" baseline="0" dirty="0">
                      <a:solidFill>
                        <a:srgbClr val="FF66FF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894256495837128"/>
                      <c:h val="0.1562798879512187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C9D1-4757-8024-A9EEE5F8C449}"/>
                </c:ext>
              </c:extLst>
            </c:dLbl>
            <c:dLbl>
              <c:idx val="9"/>
              <c:layout>
                <c:manualLayout>
                  <c:x val="1.8506583331547956E-2"/>
                  <c:y val="-7.28113617055820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989734895210653"/>
                      <c:h val="0.1817334818972831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3-C9D1-4757-8024-A9EEE5F8C4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Feuil2!$G$2:$G$11</c:f>
              <c:strCache>
                <c:ptCount val="10"/>
                <c:pt idx="0">
                  <c:v>Développement et gestion durable du territoire</c:v>
                </c:pt>
                <c:pt idx="1">
                  <c:v>Sécurité</c:v>
                </c:pt>
                <c:pt idx="2">
                  <c:v>Citoyenneté</c:v>
                </c:pt>
                <c:pt idx="3">
                  <c:v>Services généraux</c:v>
                </c:pt>
                <c:pt idx="4">
                  <c:v>Restauration</c:v>
                </c:pt>
                <c:pt idx="5">
                  <c:v>Entretien</c:v>
                </c:pt>
                <c:pt idx="6">
                  <c:v>Sport</c:v>
                </c:pt>
                <c:pt idx="7">
                  <c:v>Culture</c:v>
                </c:pt>
                <c:pt idx="8">
                  <c:v>Santé/Social/Famille</c:v>
                </c:pt>
                <c:pt idx="9">
                  <c:v>Enseignement/Jeunesse</c:v>
                </c:pt>
              </c:strCache>
            </c:strRef>
          </c:cat>
          <c:val>
            <c:numRef>
              <c:f>Feuil2!$H$2:$H$11</c:f>
              <c:numCache>
                <c:formatCode>_-* #\ ##0_-;\-* #\ ##0_-;_-* "-"??_-;_-@_-</c:formatCode>
                <c:ptCount val="10"/>
                <c:pt idx="0">
                  <c:v>1586920</c:v>
                </c:pt>
                <c:pt idx="1">
                  <c:v>231160</c:v>
                </c:pt>
                <c:pt idx="2">
                  <c:v>221985</c:v>
                </c:pt>
                <c:pt idx="3">
                  <c:v>845510</c:v>
                </c:pt>
                <c:pt idx="4">
                  <c:v>390137</c:v>
                </c:pt>
                <c:pt idx="5">
                  <c:v>307724</c:v>
                </c:pt>
                <c:pt idx="6">
                  <c:v>328512</c:v>
                </c:pt>
                <c:pt idx="7">
                  <c:v>375967</c:v>
                </c:pt>
                <c:pt idx="8">
                  <c:v>347997</c:v>
                </c:pt>
                <c:pt idx="9">
                  <c:v>1602747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9D1-4757-8024-A9EEE5F8C44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6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/>
        </a:fgClr>
        <a:bgClr>
          <a:schemeClr val="dk1">
            <a:lumMod val="10000"/>
            <a:lumOff val="90000"/>
          </a:schemeClr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>
        <a:gsLst>
          <a:gs pos="100000">
            <a:schemeClr val="phClr">
              <a:lumMod val="60000"/>
              <a:lumOff val="40000"/>
            </a:schemeClr>
          </a:gs>
          <a:gs pos="0">
            <a:schemeClr val="phClr"/>
          </a:gs>
        </a:gsLst>
        <a:lin ang="5400000" scaled="0"/>
      </a:gradFill>
      <a:ln w="508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50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8" y="3"/>
            <a:ext cx="4301543" cy="341063"/>
          </a:xfrm>
          <a:prstGeom prst="rect">
            <a:avLst/>
          </a:prstGeom>
        </p:spPr>
        <p:txBody>
          <a:bodyPr vert="horz" lIns="95547" tIns="47773" rIns="95547" bIns="47773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5622806" y="3"/>
            <a:ext cx="4301543" cy="341063"/>
          </a:xfrm>
          <a:prstGeom prst="rect">
            <a:avLst/>
          </a:prstGeom>
        </p:spPr>
        <p:txBody>
          <a:bodyPr vert="horz" lIns="95547" tIns="47773" rIns="95547" bIns="47773" rtlCol="0"/>
          <a:lstStyle>
            <a:lvl1pPr algn="r">
              <a:defRPr sz="1200"/>
            </a:lvl1pPr>
          </a:lstStyle>
          <a:p>
            <a:pPr rtl="0"/>
            <a:fld id="{F724B2F5-122E-45D6-B527-724B920F3E4C}" type="datetime1">
              <a:rPr lang="fr-FR" smtClean="0"/>
              <a:pPr rtl="0"/>
              <a:t>20/02/2025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8" y="6456614"/>
            <a:ext cx="4301543" cy="341062"/>
          </a:xfrm>
          <a:prstGeom prst="rect">
            <a:avLst/>
          </a:prstGeom>
        </p:spPr>
        <p:txBody>
          <a:bodyPr vert="horz" lIns="95547" tIns="47773" rIns="95547" bIns="47773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5622806" y="6456614"/>
            <a:ext cx="4301543" cy="341062"/>
          </a:xfrm>
          <a:prstGeom prst="rect">
            <a:avLst/>
          </a:prstGeom>
        </p:spPr>
        <p:txBody>
          <a:bodyPr vert="horz" lIns="95547" tIns="47773" rIns="95547" bIns="47773" rtlCol="0" anchor="b"/>
          <a:lstStyle>
            <a:lvl1pPr algn="r">
              <a:defRPr sz="1200"/>
            </a:lvl1pPr>
          </a:lstStyle>
          <a:p>
            <a:pPr rtl="0"/>
            <a:fld id="{9E861E8E-D392-497B-BB21-122DD7C27CF3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8" y="3"/>
            <a:ext cx="4301543" cy="341063"/>
          </a:xfrm>
          <a:prstGeom prst="rect">
            <a:avLst/>
          </a:prstGeom>
        </p:spPr>
        <p:txBody>
          <a:bodyPr vert="horz" lIns="95547" tIns="47773" rIns="95547" bIns="47773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5622806" y="3"/>
            <a:ext cx="4301543" cy="341063"/>
          </a:xfrm>
          <a:prstGeom prst="rect">
            <a:avLst/>
          </a:prstGeom>
        </p:spPr>
        <p:txBody>
          <a:bodyPr vert="horz" lIns="95547" tIns="47773" rIns="95547" bIns="47773" rtlCol="0"/>
          <a:lstStyle>
            <a:lvl1pPr algn="r">
              <a:defRPr sz="1200"/>
            </a:lvl1pPr>
          </a:lstStyle>
          <a:p>
            <a:pPr rtl="0"/>
            <a:fld id="{C42C417D-E42C-4209-BC78-0D7D647584D4}" type="datetime1">
              <a:rPr lang="fr-FR" smtClean="0"/>
              <a:pPr rtl="0"/>
              <a:t>20/02/2025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50900"/>
            <a:ext cx="3059112" cy="22939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7" tIns="47773" rIns="95547" bIns="47773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992665" y="3271383"/>
            <a:ext cx="7941310" cy="2676585"/>
          </a:xfrm>
          <a:prstGeom prst="rect">
            <a:avLst/>
          </a:prstGeom>
        </p:spPr>
        <p:txBody>
          <a:bodyPr vert="horz" lIns="95547" tIns="47773" rIns="95547" bIns="47773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8" y="6456614"/>
            <a:ext cx="4301543" cy="341062"/>
          </a:xfrm>
          <a:prstGeom prst="rect">
            <a:avLst/>
          </a:prstGeom>
        </p:spPr>
        <p:txBody>
          <a:bodyPr vert="horz" lIns="95547" tIns="47773" rIns="95547" bIns="47773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5622806" y="6456614"/>
            <a:ext cx="4301543" cy="341062"/>
          </a:xfrm>
          <a:prstGeom prst="rect">
            <a:avLst/>
          </a:prstGeom>
        </p:spPr>
        <p:txBody>
          <a:bodyPr vert="horz" lIns="95547" tIns="47773" rIns="95547" bIns="47773" rtlCol="0" anchor="b"/>
          <a:lstStyle>
            <a:lvl1pPr algn="r">
              <a:defRPr sz="1200"/>
            </a:lvl1pPr>
          </a:lstStyle>
          <a:p>
            <a:pPr rtl="0"/>
            <a:fld id="{9555D449-B875-4B8D-8E66-224D27E54C9A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6824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36255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48027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1538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4297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70553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21734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82105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7270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37710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0214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506428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21001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35661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79026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254969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05033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535880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45487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4719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0136E2-165F-0D77-51AD-DE38E6F64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A807A726-94F9-7415-E9D7-12BE3872A1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50ADD51-22DB-85AD-AEC3-C6F19C7F62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96D2665-F7B3-E152-9926-235C6724BA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981298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F5F64F-313D-2DA8-942E-6E5F059E5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08232EE-0500-3069-B831-F14E78E385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B6D4DC16-CA52-13EB-5438-99DAD138BC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01369BA-852B-2748-AB73-CCB770339B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20540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2344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8F44C8-CCB5-032A-30AD-CF684B5A8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B365E584-8588-2FBB-92DA-622AFFC82C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C786C910-0EF9-5AA1-47FC-B6B7C9AD6C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652BE32-237A-C98F-F456-4FCD6B9CCD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56974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880111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72204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389032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093FE-7E44-5567-F5EE-6F2B4C367F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5765810-5364-BB92-E94F-D8BFB1D14C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A2F3A9AB-4D70-9E01-4CC2-DD92D8E58A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08F09C4-CCB2-B29F-87FE-1B442201BD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70904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283D4-B1D9-0760-5A2A-44C98A518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C56D251A-12D7-16AE-A12B-6973535739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294B59F9-A59A-47E6-5A66-4E4CE09264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ADBB09D-6B4D-33CB-77A0-C1CFE8F0A2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53389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51213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52162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52583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98891-350E-4036-9A07-A3D485183B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E09BA79D-E9AB-3B93-DECA-A0BD5AB77F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6DDF254F-0D36-2737-4DF0-6DBDA2C427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90D74E-19F1-83B4-D098-68223A3F6C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7540484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6481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73533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43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8978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44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197863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2BB4FF-E457-7533-03CA-D33BA19A3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D669203-3325-C76B-B6BD-D3D84D5CAF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>
            <a:extLst>
              <a:ext uri="{FF2B5EF4-FFF2-40B4-BE49-F238E27FC236}">
                <a16:creationId xmlns:a16="http://schemas.microsoft.com/office/drawing/2014/main" id="{4289E8DC-31F1-6A11-8DE7-1A7B1DB4C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AA1ED8-CE3B-BBE6-A9F5-C4AF7964D1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75588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46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8453317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47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174990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48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8142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8258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830355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5127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4405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433763" y="850900"/>
            <a:ext cx="3059112" cy="229393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555D449-B875-4B8D-8E66-224D27E54C9A}" type="slidenum">
              <a:rPr lang="fr-FR" smtClean="0"/>
              <a:pPr rtl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7028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4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980" y="1027175"/>
            <a:ext cx="6263879" cy="2180896"/>
          </a:xfrm>
        </p:spPr>
        <p:txBody>
          <a:bodyPr anchor="b">
            <a:normAutofit/>
          </a:bodyPr>
          <a:lstStyle>
            <a:lvl1pPr algn="ctr">
              <a:defRPr sz="5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980" y="3290195"/>
            <a:ext cx="6263879" cy="1512416"/>
          </a:xfrm>
        </p:spPr>
        <p:txBody>
          <a:bodyPr>
            <a:normAutofit/>
          </a:bodyPr>
          <a:lstStyle>
            <a:lvl1pPr marL="0" indent="0" algn="ctr">
              <a:buNone/>
              <a:defRPr sz="219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7606" indent="0" algn="ctr">
              <a:buNone/>
              <a:defRPr sz="2558"/>
            </a:lvl2pPr>
            <a:lvl3pPr marL="835213" indent="0" algn="ctr">
              <a:buNone/>
              <a:defRPr sz="2192"/>
            </a:lvl3pPr>
            <a:lvl4pPr marL="1252819" indent="0" algn="ctr">
              <a:buNone/>
              <a:defRPr sz="1827"/>
            </a:lvl4pPr>
            <a:lvl5pPr marL="1670426" indent="0" algn="ctr">
              <a:buNone/>
              <a:defRPr sz="1827"/>
            </a:lvl5pPr>
            <a:lvl6pPr marL="2088032" indent="0" algn="ctr">
              <a:buNone/>
              <a:defRPr sz="1827"/>
            </a:lvl6pPr>
            <a:lvl7pPr marL="2505639" indent="0" algn="ctr">
              <a:buNone/>
              <a:defRPr sz="1827"/>
            </a:lvl7pPr>
            <a:lvl8pPr marL="2923245" indent="0" algn="ctr">
              <a:buNone/>
              <a:defRPr sz="1827"/>
            </a:lvl8pPr>
            <a:lvl9pPr marL="3340852" indent="0" algn="ctr">
              <a:buNone/>
              <a:defRPr sz="1827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46BAC-27C5-4841-8A51-849829646899}" type="datetime1">
              <a:rPr lang="fr-FR" smtClean="0"/>
              <a:t>20/02/2025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Ville de La Ferté Saint-Aubin| DOB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31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AAD78E7-AF9B-411B-92D7-975E583153E4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Ville de La Ferté Saint-Aubin| DOB 2018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6795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6784" y="329164"/>
            <a:ext cx="1800865" cy="530868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4189" y="329165"/>
            <a:ext cx="5298198" cy="530868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0E03D34-BDCE-495B-97B2-3F16823D7E62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Ville de La Ferté Saint-Aubin| DOB 2018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2306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-tête de sec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30786" y="1670477"/>
            <a:ext cx="5324296" cy="2902301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730786" y="4733008"/>
            <a:ext cx="5324296" cy="626428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9350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980" y="1027175"/>
            <a:ext cx="6263879" cy="2180896"/>
          </a:xfrm>
        </p:spPr>
        <p:txBody>
          <a:bodyPr anchor="b">
            <a:normAutofit/>
          </a:bodyPr>
          <a:lstStyle>
            <a:lvl1pPr algn="ctr">
              <a:defRPr sz="5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980" y="3290195"/>
            <a:ext cx="6263879" cy="1512416"/>
          </a:xfrm>
        </p:spPr>
        <p:txBody>
          <a:bodyPr>
            <a:normAutofit/>
          </a:bodyPr>
          <a:lstStyle>
            <a:lvl1pPr marL="0" indent="0" algn="ctr">
              <a:buNone/>
              <a:defRPr sz="219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7606" indent="0" algn="ctr">
              <a:buNone/>
              <a:defRPr sz="2558"/>
            </a:lvl2pPr>
            <a:lvl3pPr marL="835213" indent="0" algn="ctr">
              <a:buNone/>
              <a:defRPr sz="2192"/>
            </a:lvl3pPr>
            <a:lvl4pPr marL="1252819" indent="0" algn="ctr">
              <a:buNone/>
              <a:defRPr sz="1827"/>
            </a:lvl4pPr>
            <a:lvl5pPr marL="1670426" indent="0" algn="ctr">
              <a:buNone/>
              <a:defRPr sz="1827"/>
            </a:lvl5pPr>
            <a:lvl6pPr marL="2088032" indent="0" algn="ctr">
              <a:buNone/>
              <a:defRPr sz="1827"/>
            </a:lvl6pPr>
            <a:lvl7pPr marL="2505639" indent="0" algn="ctr">
              <a:buNone/>
              <a:defRPr sz="1827"/>
            </a:lvl7pPr>
            <a:lvl8pPr marL="2923245" indent="0" algn="ctr">
              <a:buNone/>
              <a:defRPr sz="1827"/>
            </a:lvl8pPr>
            <a:lvl9pPr marL="3340852" indent="0" algn="ctr">
              <a:buNone/>
              <a:defRPr sz="1827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110C8C-3C3B-44A7-8255-52D32C3F14E6}" type="datetime1">
              <a:rPr lang="fr-FR" smtClean="0"/>
              <a:t>20/02/2025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Ville de La Ferté Saint-Aubin| DOB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7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C3DCEE2-9AE0-4597-A22F-9149A6B34773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Ville de La Ferté Saint-Aubin| DOB 2018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7675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839" y="1564173"/>
            <a:ext cx="7203460" cy="2604367"/>
          </a:xfrm>
        </p:spPr>
        <p:txBody>
          <a:bodyPr anchor="b">
            <a:normAutofit/>
          </a:bodyPr>
          <a:lstStyle>
            <a:lvl1pPr>
              <a:defRPr sz="548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839" y="4158493"/>
            <a:ext cx="7203460" cy="1370310"/>
          </a:xfrm>
        </p:spPr>
        <p:txBody>
          <a:bodyPr anchor="t">
            <a:normAutofit/>
          </a:bodyPr>
          <a:lstStyle>
            <a:lvl1pPr marL="0" indent="0">
              <a:buNone/>
              <a:defRPr sz="219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7606" indent="0">
              <a:buNone/>
              <a:defRPr sz="1644">
                <a:solidFill>
                  <a:schemeClr val="tx1">
                    <a:tint val="75000"/>
                  </a:schemeClr>
                </a:solidFill>
              </a:defRPr>
            </a:lvl2pPr>
            <a:lvl3pPr marL="835213" indent="0">
              <a:buNone/>
              <a:defRPr sz="1461">
                <a:solidFill>
                  <a:schemeClr val="tx1">
                    <a:tint val="75000"/>
                  </a:schemeClr>
                </a:solidFill>
              </a:defRPr>
            </a:lvl3pPr>
            <a:lvl4pPr marL="1252819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4pPr>
            <a:lvl5pPr marL="1670426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5pPr>
            <a:lvl6pPr marL="2088032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6pPr>
            <a:lvl7pPr marL="2505639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7pPr>
            <a:lvl8pPr marL="2923245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8pPr>
            <a:lvl9pPr marL="3340852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85022C-36D1-4790-BDBC-05DDDC716910}" type="datetime1">
              <a:rPr lang="fr-FR" noProof="0" smtClean="0"/>
              <a:t>20/02/2025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Ville de La Ferté Saint-Aubin| DOB 2018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772972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935" y="1670474"/>
            <a:ext cx="3549531" cy="397462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8118" y="1670474"/>
            <a:ext cx="3549531" cy="397462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0C99175-C4DA-41FA-BD5A-A53BCB42D7A2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Ville de La Ferté Saint-Aubin| DOB 2018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168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34" y="1536247"/>
            <a:ext cx="3532131" cy="754215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192" b="1"/>
            </a:lvl1pPr>
            <a:lvl2pPr marL="417606" indent="0">
              <a:buNone/>
              <a:defRPr sz="1827" b="1"/>
            </a:lvl2pPr>
            <a:lvl3pPr marL="835213" indent="0">
              <a:buNone/>
              <a:defRPr sz="1644" b="1"/>
            </a:lvl3pPr>
            <a:lvl4pPr marL="1252819" indent="0">
              <a:buNone/>
              <a:defRPr sz="1461" b="1"/>
            </a:lvl4pPr>
            <a:lvl5pPr marL="1670426" indent="0">
              <a:buNone/>
              <a:defRPr sz="1461" b="1"/>
            </a:lvl5pPr>
            <a:lvl6pPr marL="2088032" indent="0">
              <a:buNone/>
              <a:defRPr sz="1461" b="1"/>
            </a:lvl6pPr>
            <a:lvl7pPr marL="2505639" indent="0">
              <a:buNone/>
              <a:defRPr sz="1461" b="1"/>
            </a:lvl7pPr>
            <a:lvl8pPr marL="2923245" indent="0">
              <a:buNone/>
              <a:defRPr sz="1461" b="1"/>
            </a:lvl8pPr>
            <a:lvl9pPr marL="3340852" indent="0">
              <a:buNone/>
              <a:defRPr sz="1461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934" y="2290463"/>
            <a:ext cx="3532131" cy="33618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28118" y="1536246"/>
            <a:ext cx="3549532" cy="75421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192" b="1"/>
            </a:lvl1pPr>
            <a:lvl2pPr marL="417606" indent="0">
              <a:buNone/>
              <a:defRPr sz="1827" b="1"/>
            </a:lvl2pPr>
            <a:lvl3pPr marL="835213" indent="0">
              <a:buNone/>
              <a:defRPr sz="1644" b="1"/>
            </a:lvl3pPr>
            <a:lvl4pPr marL="1252819" indent="0">
              <a:buNone/>
              <a:defRPr sz="1461" b="1"/>
            </a:lvl4pPr>
            <a:lvl5pPr marL="1670426" indent="0">
              <a:buNone/>
              <a:defRPr sz="1461" b="1"/>
            </a:lvl5pPr>
            <a:lvl6pPr marL="2088032" indent="0">
              <a:buNone/>
              <a:defRPr sz="1461" b="1"/>
            </a:lvl6pPr>
            <a:lvl7pPr marL="2505639" indent="0">
              <a:buNone/>
              <a:defRPr sz="1461" b="1"/>
            </a:lvl7pPr>
            <a:lvl8pPr marL="2923245" indent="0">
              <a:buNone/>
              <a:defRPr sz="1461" b="1"/>
            </a:lvl8pPr>
            <a:lvl9pPr marL="3340852" indent="0">
              <a:buNone/>
              <a:defRPr sz="1461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28118" y="2290463"/>
            <a:ext cx="3549532" cy="33618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E21D004-339D-433F-92EB-AE0007084944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Ville de La Ferté Saint-Aubin| DOB 2018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228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46F65AB-31D8-4EA6-91BC-C4C4A305DB04}" type="datetime1">
              <a:rPr lang="fr-FR" noProof="0" smtClean="0"/>
              <a:t>20/02/2025</a:t>
            </a:fld>
            <a:endParaRPr lang="fr-FR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Ville de La Ferté Saint-Aubin| DOB 2018</a:t>
            </a:r>
            <a:endParaRPr lang="fr-F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855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D4A5E56-86A4-48E8-836D-8DC345D812D4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Ville de La Ferté Saint-Aubin| DOB 2018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5386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EE81105-8BDC-4EDF-8B4D-64C3782B21A1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Ville de La Ferté Saint-Aubin| DOB 2018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343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77" y="417620"/>
            <a:ext cx="2693468" cy="1461661"/>
          </a:xfrm>
        </p:spPr>
        <p:txBody>
          <a:bodyPr anchor="b">
            <a:normAutofit/>
          </a:bodyPr>
          <a:lstStyle>
            <a:lvl1pPr>
              <a:defRPr sz="2923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531" y="904840"/>
            <a:ext cx="4228118" cy="4454596"/>
          </a:xfrm>
        </p:spPr>
        <p:txBody>
          <a:bodyPr/>
          <a:lstStyle>
            <a:lvl1pPr>
              <a:defRPr sz="2923"/>
            </a:lvl1pPr>
            <a:lvl2pPr>
              <a:defRPr sz="2558"/>
            </a:lvl2pPr>
            <a:lvl3pPr>
              <a:defRPr sz="2192"/>
            </a:lvl3pPr>
            <a:lvl4pPr>
              <a:defRPr sz="1827"/>
            </a:lvl4pPr>
            <a:lvl5pPr>
              <a:defRPr sz="1827"/>
            </a:lvl5pPr>
            <a:lvl6pPr>
              <a:defRPr sz="1827"/>
            </a:lvl6pPr>
            <a:lvl7pPr>
              <a:defRPr sz="1827"/>
            </a:lvl7pPr>
            <a:lvl8pPr>
              <a:defRPr sz="1827"/>
            </a:lvl8pPr>
            <a:lvl9pPr>
              <a:defRPr sz="1827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277" y="1879282"/>
            <a:ext cx="2693468" cy="348015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61"/>
            </a:lvl1pPr>
            <a:lvl2pPr marL="417606" indent="0">
              <a:buNone/>
              <a:defRPr sz="1096"/>
            </a:lvl2pPr>
            <a:lvl3pPr marL="835213" indent="0">
              <a:buNone/>
              <a:defRPr sz="913"/>
            </a:lvl3pPr>
            <a:lvl4pPr marL="1252819" indent="0">
              <a:buNone/>
              <a:defRPr sz="822"/>
            </a:lvl4pPr>
            <a:lvl5pPr marL="1670426" indent="0">
              <a:buNone/>
              <a:defRPr sz="822"/>
            </a:lvl5pPr>
            <a:lvl6pPr marL="2088032" indent="0">
              <a:buNone/>
              <a:defRPr sz="822"/>
            </a:lvl6pPr>
            <a:lvl7pPr marL="2505639" indent="0">
              <a:buNone/>
              <a:defRPr sz="822"/>
            </a:lvl7pPr>
            <a:lvl8pPr marL="2923245" indent="0">
              <a:buNone/>
              <a:defRPr sz="822"/>
            </a:lvl8pPr>
            <a:lvl9pPr marL="3340852" indent="0">
              <a:buNone/>
              <a:defRPr sz="822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5485-3EE3-4D18-80FE-FB1CE30A8347}" type="datetime1">
              <a:rPr lang="fr-FR" smtClean="0"/>
              <a:t>20/02/2025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Ville de La Ferté Saint-Aubin| DOB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693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77" y="417618"/>
            <a:ext cx="2693468" cy="1461664"/>
          </a:xfrm>
        </p:spPr>
        <p:txBody>
          <a:bodyPr anchor="b">
            <a:normAutofit/>
          </a:bodyPr>
          <a:lstStyle>
            <a:lvl1pPr>
              <a:defRPr sz="2923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49531" y="904840"/>
            <a:ext cx="4228118" cy="4454596"/>
          </a:xfrm>
        </p:spPr>
        <p:txBody>
          <a:bodyPr/>
          <a:lstStyle>
            <a:lvl1pPr marL="0" indent="0">
              <a:buNone/>
              <a:defRPr sz="2923"/>
            </a:lvl1pPr>
            <a:lvl2pPr marL="417606" indent="0">
              <a:buNone/>
              <a:defRPr sz="2558"/>
            </a:lvl2pPr>
            <a:lvl3pPr marL="835213" indent="0">
              <a:buNone/>
              <a:defRPr sz="2192"/>
            </a:lvl3pPr>
            <a:lvl4pPr marL="1252819" indent="0">
              <a:buNone/>
              <a:defRPr sz="1827"/>
            </a:lvl4pPr>
            <a:lvl5pPr marL="1670426" indent="0">
              <a:buNone/>
              <a:defRPr sz="1827"/>
            </a:lvl5pPr>
            <a:lvl6pPr marL="2088032" indent="0">
              <a:buNone/>
              <a:defRPr sz="1827"/>
            </a:lvl6pPr>
            <a:lvl7pPr marL="2505639" indent="0">
              <a:buNone/>
              <a:defRPr sz="1827"/>
            </a:lvl7pPr>
            <a:lvl8pPr marL="2923245" indent="0">
              <a:buNone/>
              <a:defRPr sz="1827"/>
            </a:lvl8pPr>
            <a:lvl9pPr marL="3340852" indent="0">
              <a:buNone/>
              <a:defRPr sz="1827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277" y="1879282"/>
            <a:ext cx="2693468" cy="348015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61"/>
            </a:lvl1pPr>
            <a:lvl2pPr marL="417606" indent="0">
              <a:buNone/>
              <a:defRPr sz="1096"/>
            </a:lvl2pPr>
            <a:lvl3pPr marL="835213" indent="0">
              <a:buNone/>
              <a:defRPr sz="913"/>
            </a:lvl3pPr>
            <a:lvl4pPr marL="1252819" indent="0">
              <a:buNone/>
              <a:defRPr sz="822"/>
            </a:lvl4pPr>
            <a:lvl5pPr marL="1670426" indent="0">
              <a:buNone/>
              <a:defRPr sz="822"/>
            </a:lvl5pPr>
            <a:lvl6pPr marL="2088032" indent="0">
              <a:buNone/>
              <a:defRPr sz="822"/>
            </a:lvl6pPr>
            <a:lvl7pPr marL="2505639" indent="0">
              <a:buNone/>
              <a:defRPr sz="822"/>
            </a:lvl7pPr>
            <a:lvl8pPr marL="2923245" indent="0">
              <a:buNone/>
              <a:defRPr sz="822"/>
            </a:lvl8pPr>
            <a:lvl9pPr marL="3340852" indent="0">
              <a:buNone/>
              <a:defRPr sz="822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57E59-9B7C-4894-8191-45C1977175EB}" type="datetime1">
              <a:rPr lang="fr-FR" smtClean="0"/>
              <a:t>20/02/2025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Ville de La Ferté Saint-Aubin| DOB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6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A44495C-6796-4709-B6CC-31E8C1EBBEA6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Ville de La Ferté Saint-Aubin| DOB 2018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4704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6784" y="329164"/>
            <a:ext cx="1800865" cy="530868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4189" y="329165"/>
            <a:ext cx="5298198" cy="530868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259042E-293E-434A-B3A5-251A971ADB50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Ville de La Ferté Saint-Aubin| DOB 2018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3571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-tête de section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30786" y="1670477"/>
            <a:ext cx="5324296" cy="2902301"/>
          </a:xfrm>
        </p:spPr>
        <p:txBody>
          <a:bodyPr rtlCol="0" anchor="b">
            <a:normAutofit/>
          </a:bodyPr>
          <a:lstStyle>
            <a:lvl1pPr rtl="0">
              <a:lnSpc>
                <a:spcPct val="80000"/>
              </a:lnSpc>
              <a:defRPr sz="5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730786" y="4733008"/>
            <a:ext cx="5324296" cy="626428"/>
          </a:xfrm>
        </p:spPr>
        <p:txBody>
          <a:bodyPr rtlCol="0"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80626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980" y="1027175"/>
            <a:ext cx="6263879" cy="2180896"/>
          </a:xfrm>
        </p:spPr>
        <p:txBody>
          <a:bodyPr anchor="b">
            <a:normAutofit/>
          </a:bodyPr>
          <a:lstStyle>
            <a:lvl1pPr algn="ctr">
              <a:defRPr sz="548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3980" y="3290195"/>
            <a:ext cx="6263879" cy="1512416"/>
          </a:xfrm>
        </p:spPr>
        <p:txBody>
          <a:bodyPr>
            <a:normAutofit/>
          </a:bodyPr>
          <a:lstStyle>
            <a:lvl1pPr marL="0" indent="0" algn="ctr">
              <a:buNone/>
              <a:defRPr sz="219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7606" indent="0" algn="ctr">
              <a:buNone/>
              <a:defRPr sz="2558"/>
            </a:lvl2pPr>
            <a:lvl3pPr marL="835213" indent="0" algn="ctr">
              <a:buNone/>
              <a:defRPr sz="2192"/>
            </a:lvl3pPr>
            <a:lvl4pPr marL="1252819" indent="0" algn="ctr">
              <a:buNone/>
              <a:defRPr sz="1827"/>
            </a:lvl4pPr>
            <a:lvl5pPr marL="1670426" indent="0" algn="ctr">
              <a:buNone/>
              <a:defRPr sz="1827"/>
            </a:lvl5pPr>
            <a:lvl6pPr marL="2088032" indent="0" algn="ctr">
              <a:buNone/>
              <a:defRPr sz="1827"/>
            </a:lvl6pPr>
            <a:lvl7pPr marL="2505639" indent="0" algn="ctr">
              <a:buNone/>
              <a:defRPr sz="1827"/>
            </a:lvl7pPr>
            <a:lvl8pPr marL="2923245" indent="0" algn="ctr">
              <a:buNone/>
              <a:defRPr sz="1827"/>
            </a:lvl8pPr>
            <a:lvl9pPr marL="3340852" indent="0" algn="ctr">
              <a:buNone/>
              <a:defRPr sz="1827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BFC62-D8C3-462A-AC16-C066294D24C1}" type="datetime1">
              <a:rPr lang="fr-FR" smtClean="0"/>
              <a:t>20/02/2025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Ville de La Ferté Saint-Aubin| DOB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87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8E66CA2-03D3-419B-92CC-1D8DDF3FE236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Ville de La Ferté Saint-Aubin| DOB 2018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334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839" y="1564173"/>
            <a:ext cx="7203460" cy="2604367"/>
          </a:xfrm>
        </p:spPr>
        <p:txBody>
          <a:bodyPr anchor="b">
            <a:normAutofit/>
          </a:bodyPr>
          <a:lstStyle>
            <a:lvl1pPr>
              <a:defRPr sz="548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839" y="4158493"/>
            <a:ext cx="7203460" cy="1370310"/>
          </a:xfrm>
        </p:spPr>
        <p:txBody>
          <a:bodyPr anchor="t">
            <a:normAutofit/>
          </a:bodyPr>
          <a:lstStyle>
            <a:lvl1pPr marL="0" indent="0">
              <a:buNone/>
              <a:defRPr sz="219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7606" indent="0">
              <a:buNone/>
              <a:defRPr sz="1644">
                <a:solidFill>
                  <a:schemeClr val="tx1">
                    <a:tint val="75000"/>
                  </a:schemeClr>
                </a:solidFill>
              </a:defRPr>
            </a:lvl2pPr>
            <a:lvl3pPr marL="835213" indent="0">
              <a:buNone/>
              <a:defRPr sz="1461">
                <a:solidFill>
                  <a:schemeClr val="tx1">
                    <a:tint val="75000"/>
                  </a:schemeClr>
                </a:solidFill>
              </a:defRPr>
            </a:lvl3pPr>
            <a:lvl4pPr marL="1252819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4pPr>
            <a:lvl5pPr marL="1670426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5pPr>
            <a:lvl6pPr marL="2088032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6pPr>
            <a:lvl7pPr marL="2505639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7pPr>
            <a:lvl8pPr marL="2923245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8pPr>
            <a:lvl9pPr marL="3340852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B622468-DA4C-421B-90E5-A4E6A527BDE8}" type="datetime1">
              <a:rPr lang="fr-FR" noProof="0" smtClean="0"/>
              <a:t>20/02/2025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Ville de La Ferté Saint-Aubin| DOB 2018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23601259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935" y="1670474"/>
            <a:ext cx="3549531" cy="397462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8118" y="1670474"/>
            <a:ext cx="3549531" cy="397462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0DA83A-835A-499C-A2D5-81E868C3CA7B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Ville de La Ferté Saint-Aubin| DOB 2018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0309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34" y="1536247"/>
            <a:ext cx="3532131" cy="754215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192" b="1"/>
            </a:lvl1pPr>
            <a:lvl2pPr marL="417606" indent="0">
              <a:buNone/>
              <a:defRPr sz="1827" b="1"/>
            </a:lvl2pPr>
            <a:lvl3pPr marL="835213" indent="0">
              <a:buNone/>
              <a:defRPr sz="1644" b="1"/>
            </a:lvl3pPr>
            <a:lvl4pPr marL="1252819" indent="0">
              <a:buNone/>
              <a:defRPr sz="1461" b="1"/>
            </a:lvl4pPr>
            <a:lvl5pPr marL="1670426" indent="0">
              <a:buNone/>
              <a:defRPr sz="1461" b="1"/>
            </a:lvl5pPr>
            <a:lvl6pPr marL="2088032" indent="0">
              <a:buNone/>
              <a:defRPr sz="1461" b="1"/>
            </a:lvl6pPr>
            <a:lvl7pPr marL="2505639" indent="0">
              <a:buNone/>
              <a:defRPr sz="1461" b="1"/>
            </a:lvl7pPr>
            <a:lvl8pPr marL="2923245" indent="0">
              <a:buNone/>
              <a:defRPr sz="1461" b="1"/>
            </a:lvl8pPr>
            <a:lvl9pPr marL="3340852" indent="0">
              <a:buNone/>
              <a:defRPr sz="1461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934" y="2290463"/>
            <a:ext cx="3532131" cy="33618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28118" y="1536246"/>
            <a:ext cx="3549532" cy="75421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192" b="1"/>
            </a:lvl1pPr>
            <a:lvl2pPr marL="417606" indent="0">
              <a:buNone/>
              <a:defRPr sz="1827" b="1"/>
            </a:lvl2pPr>
            <a:lvl3pPr marL="835213" indent="0">
              <a:buNone/>
              <a:defRPr sz="1644" b="1"/>
            </a:lvl3pPr>
            <a:lvl4pPr marL="1252819" indent="0">
              <a:buNone/>
              <a:defRPr sz="1461" b="1"/>
            </a:lvl4pPr>
            <a:lvl5pPr marL="1670426" indent="0">
              <a:buNone/>
              <a:defRPr sz="1461" b="1"/>
            </a:lvl5pPr>
            <a:lvl6pPr marL="2088032" indent="0">
              <a:buNone/>
              <a:defRPr sz="1461" b="1"/>
            </a:lvl6pPr>
            <a:lvl7pPr marL="2505639" indent="0">
              <a:buNone/>
              <a:defRPr sz="1461" b="1"/>
            </a:lvl7pPr>
            <a:lvl8pPr marL="2923245" indent="0">
              <a:buNone/>
              <a:defRPr sz="1461" b="1"/>
            </a:lvl8pPr>
            <a:lvl9pPr marL="3340852" indent="0">
              <a:buNone/>
              <a:defRPr sz="1461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28118" y="2290463"/>
            <a:ext cx="3549532" cy="33618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DD696C-A693-455C-8C44-D47C176A678B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Ville de La Ferté Saint-Aubin| DOB 2018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9839" y="1564173"/>
            <a:ext cx="7203460" cy="2604367"/>
          </a:xfrm>
        </p:spPr>
        <p:txBody>
          <a:bodyPr anchor="b">
            <a:normAutofit/>
          </a:bodyPr>
          <a:lstStyle>
            <a:lvl1pPr>
              <a:defRPr sz="548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9839" y="4158493"/>
            <a:ext cx="7203460" cy="1370310"/>
          </a:xfrm>
        </p:spPr>
        <p:txBody>
          <a:bodyPr anchor="t">
            <a:normAutofit/>
          </a:bodyPr>
          <a:lstStyle>
            <a:lvl1pPr marL="0" indent="0">
              <a:buNone/>
              <a:defRPr sz="219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17606" indent="0">
              <a:buNone/>
              <a:defRPr sz="1644">
                <a:solidFill>
                  <a:schemeClr val="tx1">
                    <a:tint val="75000"/>
                  </a:schemeClr>
                </a:solidFill>
              </a:defRPr>
            </a:lvl2pPr>
            <a:lvl3pPr marL="835213" indent="0">
              <a:buNone/>
              <a:defRPr sz="1461">
                <a:solidFill>
                  <a:schemeClr val="tx1">
                    <a:tint val="75000"/>
                  </a:schemeClr>
                </a:solidFill>
              </a:defRPr>
            </a:lvl3pPr>
            <a:lvl4pPr marL="1252819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4pPr>
            <a:lvl5pPr marL="1670426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5pPr>
            <a:lvl6pPr marL="2088032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6pPr>
            <a:lvl7pPr marL="2505639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7pPr>
            <a:lvl8pPr marL="2923245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8pPr>
            <a:lvl9pPr marL="3340852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BFFB840-A9D6-4BC1-988B-4A0715320E0E}" type="datetime1">
              <a:rPr lang="fr-FR" noProof="0" smtClean="0"/>
              <a:t>20/02/2025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Ville de La Ferté Saint-Aubin| DOB 2018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8717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FDF766C-1920-4240-BEDD-92CDBA7D2D84}" type="datetime1">
              <a:rPr lang="fr-FR" noProof="0" smtClean="0"/>
              <a:t>20/02/2025</a:t>
            </a:fld>
            <a:endParaRPr lang="fr-FR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Ville de La Ferté Saint-Aubin| DOB 2018</a:t>
            </a:r>
            <a:endParaRPr lang="fr-F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088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3C65FE2-27E3-4720-9B9C-80C5B53C2CAE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Ville de La Ferté Saint-Aubin| DOB 2018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310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77" y="417620"/>
            <a:ext cx="2693468" cy="1461661"/>
          </a:xfrm>
        </p:spPr>
        <p:txBody>
          <a:bodyPr anchor="b">
            <a:normAutofit/>
          </a:bodyPr>
          <a:lstStyle>
            <a:lvl1pPr>
              <a:defRPr sz="2923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531" y="904840"/>
            <a:ext cx="4228118" cy="4454596"/>
          </a:xfrm>
        </p:spPr>
        <p:txBody>
          <a:bodyPr/>
          <a:lstStyle>
            <a:lvl1pPr>
              <a:defRPr sz="2923"/>
            </a:lvl1pPr>
            <a:lvl2pPr>
              <a:defRPr sz="2558"/>
            </a:lvl2pPr>
            <a:lvl3pPr>
              <a:defRPr sz="2192"/>
            </a:lvl3pPr>
            <a:lvl4pPr>
              <a:defRPr sz="1827"/>
            </a:lvl4pPr>
            <a:lvl5pPr>
              <a:defRPr sz="1827"/>
            </a:lvl5pPr>
            <a:lvl6pPr>
              <a:defRPr sz="1827"/>
            </a:lvl6pPr>
            <a:lvl7pPr>
              <a:defRPr sz="1827"/>
            </a:lvl7pPr>
            <a:lvl8pPr>
              <a:defRPr sz="1827"/>
            </a:lvl8pPr>
            <a:lvl9pPr>
              <a:defRPr sz="1827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277" y="1879282"/>
            <a:ext cx="2693468" cy="348015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61"/>
            </a:lvl1pPr>
            <a:lvl2pPr marL="417606" indent="0">
              <a:buNone/>
              <a:defRPr sz="1096"/>
            </a:lvl2pPr>
            <a:lvl3pPr marL="835213" indent="0">
              <a:buNone/>
              <a:defRPr sz="913"/>
            </a:lvl3pPr>
            <a:lvl4pPr marL="1252819" indent="0">
              <a:buNone/>
              <a:defRPr sz="822"/>
            </a:lvl4pPr>
            <a:lvl5pPr marL="1670426" indent="0">
              <a:buNone/>
              <a:defRPr sz="822"/>
            </a:lvl5pPr>
            <a:lvl6pPr marL="2088032" indent="0">
              <a:buNone/>
              <a:defRPr sz="822"/>
            </a:lvl6pPr>
            <a:lvl7pPr marL="2505639" indent="0">
              <a:buNone/>
              <a:defRPr sz="822"/>
            </a:lvl7pPr>
            <a:lvl8pPr marL="2923245" indent="0">
              <a:buNone/>
              <a:defRPr sz="822"/>
            </a:lvl8pPr>
            <a:lvl9pPr marL="3340852" indent="0">
              <a:buNone/>
              <a:defRPr sz="822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B64E-716B-42B6-8D28-6FAACAFB5FA1}" type="datetime1">
              <a:rPr lang="fr-FR" smtClean="0"/>
              <a:t>20/02/2025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Ville de La Ferté Saint-Aubin| DOB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5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77" y="417618"/>
            <a:ext cx="2693468" cy="1461664"/>
          </a:xfrm>
        </p:spPr>
        <p:txBody>
          <a:bodyPr anchor="b">
            <a:normAutofit/>
          </a:bodyPr>
          <a:lstStyle>
            <a:lvl1pPr>
              <a:defRPr sz="2923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49531" y="904840"/>
            <a:ext cx="4228118" cy="4454596"/>
          </a:xfrm>
        </p:spPr>
        <p:txBody>
          <a:bodyPr/>
          <a:lstStyle>
            <a:lvl1pPr marL="0" indent="0">
              <a:buNone/>
              <a:defRPr sz="2923"/>
            </a:lvl1pPr>
            <a:lvl2pPr marL="417606" indent="0">
              <a:buNone/>
              <a:defRPr sz="2558"/>
            </a:lvl2pPr>
            <a:lvl3pPr marL="835213" indent="0">
              <a:buNone/>
              <a:defRPr sz="2192"/>
            </a:lvl3pPr>
            <a:lvl4pPr marL="1252819" indent="0">
              <a:buNone/>
              <a:defRPr sz="1827"/>
            </a:lvl4pPr>
            <a:lvl5pPr marL="1670426" indent="0">
              <a:buNone/>
              <a:defRPr sz="1827"/>
            </a:lvl5pPr>
            <a:lvl6pPr marL="2088032" indent="0">
              <a:buNone/>
              <a:defRPr sz="1827"/>
            </a:lvl6pPr>
            <a:lvl7pPr marL="2505639" indent="0">
              <a:buNone/>
              <a:defRPr sz="1827"/>
            </a:lvl7pPr>
            <a:lvl8pPr marL="2923245" indent="0">
              <a:buNone/>
              <a:defRPr sz="1827"/>
            </a:lvl8pPr>
            <a:lvl9pPr marL="3340852" indent="0">
              <a:buNone/>
              <a:defRPr sz="1827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277" y="1879282"/>
            <a:ext cx="2693468" cy="348015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61"/>
            </a:lvl1pPr>
            <a:lvl2pPr marL="417606" indent="0">
              <a:buNone/>
              <a:defRPr sz="1096"/>
            </a:lvl2pPr>
            <a:lvl3pPr marL="835213" indent="0">
              <a:buNone/>
              <a:defRPr sz="913"/>
            </a:lvl3pPr>
            <a:lvl4pPr marL="1252819" indent="0">
              <a:buNone/>
              <a:defRPr sz="822"/>
            </a:lvl4pPr>
            <a:lvl5pPr marL="1670426" indent="0">
              <a:buNone/>
              <a:defRPr sz="822"/>
            </a:lvl5pPr>
            <a:lvl6pPr marL="2088032" indent="0">
              <a:buNone/>
              <a:defRPr sz="822"/>
            </a:lvl6pPr>
            <a:lvl7pPr marL="2505639" indent="0">
              <a:buNone/>
              <a:defRPr sz="822"/>
            </a:lvl7pPr>
            <a:lvl8pPr marL="2923245" indent="0">
              <a:buNone/>
              <a:defRPr sz="822"/>
            </a:lvl8pPr>
            <a:lvl9pPr marL="3340852" indent="0">
              <a:buNone/>
              <a:defRPr sz="822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AA29-66B6-449F-A794-A32B69B9D881}" type="datetime1">
              <a:rPr lang="fr-FR" smtClean="0"/>
              <a:t>20/02/2025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Ville de La Ferté Saint-Aubin| DOB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398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C136C7A-6CCE-4103-B9F7-D53CB04DA95F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Ville de La Ferté Saint-Aubin| DOB 2018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1033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6784" y="329164"/>
            <a:ext cx="1800865" cy="530868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4189" y="329165"/>
            <a:ext cx="5298198" cy="530868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F6E5CF-1BC5-418A-A7D7-9E20FB3F6090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Ville de La Ferté Saint-Aubin| DOB 2018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27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26388" y="1230337"/>
            <a:ext cx="7099062" cy="73698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26388" y="3911987"/>
            <a:ext cx="7099062" cy="73698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26388" y="1356236"/>
            <a:ext cx="7099062" cy="25057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6608017" y="3751461"/>
            <a:ext cx="835184" cy="835237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346" y="1308229"/>
            <a:ext cx="6935505" cy="2772986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5846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2874" y="4009136"/>
            <a:ext cx="5405727" cy="977227"/>
          </a:xfrm>
        </p:spPr>
        <p:txBody>
          <a:bodyPr>
            <a:normAutofit/>
          </a:bodyPr>
          <a:lstStyle>
            <a:lvl1pPr marL="0" indent="0" algn="l">
              <a:buNone/>
              <a:defRPr sz="1644" b="0">
                <a:solidFill>
                  <a:schemeClr val="tx1"/>
                </a:solidFill>
              </a:defRPr>
            </a:lvl1pPr>
            <a:lvl2pPr marL="417606" indent="0" algn="ctr">
              <a:buNone/>
              <a:defRPr sz="1644"/>
            </a:lvl2pPr>
            <a:lvl3pPr marL="835213" indent="0" algn="ctr">
              <a:buNone/>
              <a:defRPr sz="1644"/>
            </a:lvl3pPr>
            <a:lvl4pPr marL="1252819" indent="0" algn="ctr">
              <a:buNone/>
              <a:defRPr sz="1644"/>
            </a:lvl4pPr>
            <a:lvl5pPr marL="1670426" indent="0" algn="ctr">
              <a:buNone/>
              <a:defRPr sz="1644"/>
            </a:lvl5pPr>
            <a:lvl6pPr marL="2088032" indent="0" algn="ctr">
              <a:buNone/>
              <a:defRPr sz="1644"/>
            </a:lvl6pPr>
            <a:lvl7pPr marL="2505639" indent="0" algn="ctr">
              <a:buNone/>
              <a:defRPr sz="1644"/>
            </a:lvl7pPr>
            <a:lvl8pPr marL="2923245" indent="0" algn="ctr">
              <a:buNone/>
              <a:defRPr sz="1644"/>
            </a:lvl8pPr>
            <a:lvl9pPr marL="3340852" indent="0" algn="ctr">
              <a:buNone/>
              <a:defRPr sz="1644"/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BFC62-D8C3-462A-AC16-C066294D24C1}" type="datetime1">
              <a:rPr lang="fr-FR" smtClean="0"/>
              <a:t>20/02/2025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42390" y="5729725"/>
            <a:ext cx="4334604" cy="333515"/>
          </a:xfrm>
        </p:spPr>
        <p:txBody>
          <a:bodyPr/>
          <a:lstStyle/>
          <a:p>
            <a:r>
              <a:rPr lang="fr-FR"/>
              <a:t>Ville de La Ferté Saint-Aubin| DOB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6695" y="3861229"/>
            <a:ext cx="817831" cy="584666"/>
          </a:xfrm>
        </p:spPr>
        <p:txBody>
          <a:bodyPr/>
          <a:lstStyle>
            <a:lvl1pPr>
              <a:defRPr sz="2558" b="1"/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18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8E66CA2-03D3-419B-92CC-1D8DDF3FE236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Ville de La Ferté Saint-Aubin| DOB 2018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45582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492219"/>
            <a:ext cx="8351838" cy="1772055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539" y="1119217"/>
            <a:ext cx="6357837" cy="3215661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5846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611" y="4585449"/>
            <a:ext cx="6201240" cy="974443"/>
          </a:xfrm>
        </p:spPr>
        <p:txBody>
          <a:bodyPr anchor="t">
            <a:normAutofit/>
          </a:bodyPr>
          <a:lstStyle>
            <a:lvl1pPr marL="0" indent="0">
              <a:buNone/>
              <a:defRPr sz="1644" b="0">
                <a:solidFill>
                  <a:schemeClr val="accent1">
                    <a:lumMod val="50000"/>
                  </a:schemeClr>
                </a:solidFill>
              </a:defRPr>
            </a:lvl1pPr>
            <a:lvl2pPr marL="417606" indent="0">
              <a:buNone/>
              <a:defRPr sz="1644">
                <a:solidFill>
                  <a:schemeClr val="tx1">
                    <a:tint val="75000"/>
                  </a:schemeClr>
                </a:solidFill>
              </a:defRPr>
            </a:lvl2pPr>
            <a:lvl3pPr marL="835213" indent="0">
              <a:buNone/>
              <a:defRPr sz="1461">
                <a:solidFill>
                  <a:schemeClr val="tx1">
                    <a:tint val="75000"/>
                  </a:schemeClr>
                </a:solidFill>
              </a:defRPr>
            </a:lvl3pPr>
            <a:lvl4pPr marL="1252819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4pPr>
            <a:lvl5pPr marL="1670426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5pPr>
            <a:lvl6pPr marL="2088032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6pPr>
            <a:lvl7pPr marL="2505639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7pPr>
            <a:lvl8pPr marL="2923245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8pPr>
            <a:lvl9pPr marL="3340852" indent="0">
              <a:buNone/>
              <a:defRPr sz="12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86887" y="5729725"/>
            <a:ext cx="1811421" cy="33351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2B622468-DA4C-421B-90E5-A4E6A527BDE8}" type="datetime1">
              <a:rPr lang="fr-FR" noProof="0" smtClean="0"/>
              <a:t>20/02/2025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94361" y="5729724"/>
            <a:ext cx="4334604" cy="33351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Ville de La Ferté Saint-Aubin| DOB 2018</a:t>
            </a:r>
            <a:endParaRPr lang="fr-FR" noProof="0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578949" y="2220194"/>
            <a:ext cx="835184" cy="835237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9533" y="2291427"/>
            <a:ext cx="814016" cy="657970"/>
          </a:xfrm>
        </p:spPr>
        <p:txBody>
          <a:bodyPr/>
          <a:lstStyle>
            <a:lvl1pPr>
              <a:defRPr sz="2558"/>
            </a:lvl1pPr>
          </a:lstStyle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36077997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6388" y="2004568"/>
            <a:ext cx="3340735" cy="3633280"/>
          </a:xfrm>
        </p:spPr>
        <p:txBody>
          <a:bodyPr/>
          <a:lstStyle>
            <a:lvl1pPr>
              <a:defRPr sz="1827"/>
            </a:lvl1pPr>
            <a:lvl2pPr>
              <a:defRPr sz="1644"/>
            </a:lvl2pPr>
            <a:lvl3pPr>
              <a:defRPr sz="1461"/>
            </a:lvl3pPr>
            <a:lvl4pPr>
              <a:defRPr sz="1461"/>
            </a:lvl4pPr>
            <a:lvl5pPr>
              <a:defRPr sz="1461"/>
            </a:lvl5pPr>
            <a:lvl6pPr>
              <a:defRPr sz="1461"/>
            </a:lvl6pPr>
            <a:lvl7pPr>
              <a:defRPr sz="1461"/>
            </a:lvl7pPr>
            <a:lvl8pPr>
              <a:defRPr sz="1461"/>
            </a:lvl8pPr>
            <a:lvl9pPr>
              <a:defRPr sz="1461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77059" y="2004568"/>
            <a:ext cx="3340735" cy="3633280"/>
          </a:xfrm>
        </p:spPr>
        <p:txBody>
          <a:bodyPr/>
          <a:lstStyle>
            <a:lvl1pPr>
              <a:defRPr sz="1827"/>
            </a:lvl1pPr>
            <a:lvl2pPr>
              <a:defRPr sz="1644"/>
            </a:lvl2pPr>
            <a:lvl3pPr>
              <a:defRPr sz="1461"/>
            </a:lvl3pPr>
            <a:lvl4pPr>
              <a:defRPr sz="1461"/>
            </a:lvl4pPr>
            <a:lvl5pPr>
              <a:defRPr sz="1461"/>
            </a:lvl5pPr>
            <a:lvl6pPr>
              <a:defRPr sz="1461"/>
            </a:lvl6pPr>
            <a:lvl7pPr>
              <a:defRPr sz="1461"/>
            </a:lvl7pPr>
            <a:lvl8pPr>
              <a:defRPr sz="1461"/>
            </a:lvl8pPr>
            <a:lvl9pPr>
              <a:defRPr sz="1461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20DA83A-835A-499C-A2D5-81E868C3CA7B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Ville de La Ferté Saint-Aubin| DOB 2018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835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8935" y="1670474"/>
            <a:ext cx="3549531" cy="397462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28118" y="1670474"/>
            <a:ext cx="3549531" cy="3974624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D2F3755-D46F-43A2-A110-9644193FD31C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Ville de La Ferté Saint-Aubin| DOB 2018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0832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88" y="1870930"/>
            <a:ext cx="3340735" cy="584666"/>
          </a:xfrm>
        </p:spPr>
        <p:txBody>
          <a:bodyPr anchor="ctr">
            <a:normAutofit/>
          </a:bodyPr>
          <a:lstStyle>
            <a:lvl1pPr marL="0" indent="0">
              <a:buNone/>
              <a:defRPr sz="1827" b="1">
                <a:solidFill>
                  <a:schemeClr val="accent1">
                    <a:lumMod val="75000"/>
                  </a:schemeClr>
                </a:solidFill>
              </a:defRPr>
            </a:lvl1pPr>
            <a:lvl2pPr marL="417606" indent="0">
              <a:buNone/>
              <a:defRPr sz="1827" b="1"/>
            </a:lvl2pPr>
            <a:lvl3pPr marL="835213" indent="0">
              <a:buNone/>
              <a:defRPr sz="1644" b="1"/>
            </a:lvl3pPr>
            <a:lvl4pPr marL="1252819" indent="0">
              <a:buNone/>
              <a:defRPr sz="1461" b="1"/>
            </a:lvl4pPr>
            <a:lvl5pPr marL="1670426" indent="0">
              <a:buNone/>
              <a:defRPr sz="1461" b="1"/>
            </a:lvl5pPr>
            <a:lvl6pPr marL="2088032" indent="0">
              <a:buNone/>
              <a:defRPr sz="1461" b="1"/>
            </a:lvl6pPr>
            <a:lvl7pPr marL="2505639" indent="0">
              <a:buNone/>
              <a:defRPr sz="1461" b="1"/>
            </a:lvl7pPr>
            <a:lvl8pPr marL="2923245" indent="0">
              <a:buNone/>
              <a:defRPr sz="1461" b="1"/>
            </a:lvl8pPr>
            <a:lvl9pPr marL="3340852" indent="0">
              <a:buNone/>
              <a:defRPr sz="1461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388" y="2505710"/>
            <a:ext cx="3340735" cy="3006852"/>
          </a:xfrm>
        </p:spPr>
        <p:txBody>
          <a:bodyPr/>
          <a:lstStyle>
            <a:lvl1pPr>
              <a:defRPr sz="1827"/>
            </a:lvl1pPr>
            <a:lvl2pPr>
              <a:defRPr sz="1644"/>
            </a:lvl2pPr>
            <a:lvl3pPr>
              <a:defRPr sz="1461"/>
            </a:lvl3pPr>
            <a:lvl4pPr>
              <a:defRPr sz="1461"/>
            </a:lvl4pPr>
            <a:lvl5pPr>
              <a:defRPr sz="1461"/>
            </a:lvl5pPr>
            <a:lvl6pPr>
              <a:defRPr sz="1461"/>
            </a:lvl6pPr>
            <a:lvl7pPr>
              <a:defRPr sz="1461"/>
            </a:lvl7pPr>
            <a:lvl8pPr>
              <a:defRPr sz="1461"/>
            </a:lvl8pPr>
            <a:lvl9pPr>
              <a:defRPr sz="1461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03159" y="1870930"/>
            <a:ext cx="3340735" cy="584666"/>
          </a:xfrm>
        </p:spPr>
        <p:txBody>
          <a:bodyPr anchor="ctr">
            <a:normAutofit/>
          </a:bodyPr>
          <a:lstStyle>
            <a:lvl1pPr marL="0" indent="0">
              <a:buNone/>
              <a:defRPr sz="1827" b="1">
                <a:solidFill>
                  <a:schemeClr val="accent1">
                    <a:lumMod val="75000"/>
                  </a:schemeClr>
                </a:solidFill>
              </a:defRPr>
            </a:lvl1pPr>
            <a:lvl2pPr marL="417606" indent="0">
              <a:buNone/>
              <a:defRPr sz="1827" b="1"/>
            </a:lvl2pPr>
            <a:lvl3pPr marL="835213" indent="0">
              <a:buNone/>
              <a:defRPr sz="1644" b="1"/>
            </a:lvl3pPr>
            <a:lvl4pPr marL="1252819" indent="0">
              <a:buNone/>
              <a:defRPr sz="1461" b="1"/>
            </a:lvl4pPr>
            <a:lvl5pPr marL="1670426" indent="0">
              <a:buNone/>
              <a:defRPr sz="1461" b="1"/>
            </a:lvl5pPr>
            <a:lvl6pPr marL="2088032" indent="0">
              <a:buNone/>
              <a:defRPr sz="1461" b="1"/>
            </a:lvl6pPr>
            <a:lvl7pPr marL="2505639" indent="0">
              <a:buNone/>
              <a:defRPr sz="1461" b="1"/>
            </a:lvl7pPr>
            <a:lvl8pPr marL="2923245" indent="0">
              <a:buNone/>
              <a:defRPr sz="1461" b="1"/>
            </a:lvl8pPr>
            <a:lvl9pPr marL="3340852" indent="0">
              <a:buNone/>
              <a:defRPr sz="1461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03159" y="2505710"/>
            <a:ext cx="3340735" cy="3006852"/>
          </a:xfrm>
        </p:spPr>
        <p:txBody>
          <a:bodyPr/>
          <a:lstStyle>
            <a:lvl1pPr>
              <a:defRPr sz="1827"/>
            </a:lvl1pPr>
            <a:lvl2pPr>
              <a:defRPr sz="1644"/>
            </a:lvl2pPr>
            <a:lvl3pPr>
              <a:defRPr sz="1461"/>
            </a:lvl3pPr>
            <a:lvl4pPr>
              <a:defRPr sz="1461"/>
            </a:lvl4pPr>
            <a:lvl5pPr>
              <a:defRPr sz="1461"/>
            </a:lvl5pPr>
            <a:lvl6pPr>
              <a:defRPr sz="1461"/>
            </a:lvl6pPr>
            <a:lvl7pPr>
              <a:defRPr sz="1461"/>
            </a:lvl7pPr>
            <a:lvl8pPr>
              <a:defRPr sz="1461"/>
            </a:lvl8pPr>
            <a:lvl9pPr>
              <a:defRPr sz="1461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2CDD696C-A693-455C-8C44-D47C176A678B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Ville de La Ferté Saint-Aubin| DOB 2018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6865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6FDF766C-1920-4240-BEDD-92CDBA7D2D84}" type="datetime1">
              <a:rPr lang="fr-FR" noProof="0" smtClean="0"/>
              <a:t>20/02/2025</a:t>
            </a:fld>
            <a:endParaRPr lang="fr-FR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Ville de La Ferté Saint-Aubin| DOB 2018</a:t>
            </a:r>
            <a:endParaRPr lang="fr-F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383274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3C65FE2-27E3-4720-9B9C-80C5B53C2CAE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Ville de La Ferté Saint-Aubin| DOB 2018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793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688279" y="1"/>
            <a:ext cx="2663559" cy="6264274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6727" y="626427"/>
            <a:ext cx="2192357" cy="1586950"/>
          </a:xfrm>
        </p:spPr>
        <p:txBody>
          <a:bodyPr anchor="b">
            <a:normAutofit/>
          </a:bodyPr>
          <a:lstStyle>
            <a:lvl1pPr>
              <a:defRPr sz="2558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189" y="626428"/>
            <a:ext cx="4597687" cy="4585449"/>
          </a:xfrm>
        </p:spPr>
        <p:txBody>
          <a:bodyPr/>
          <a:lstStyle>
            <a:lvl1pPr>
              <a:defRPr sz="1827"/>
            </a:lvl1pPr>
            <a:lvl2pPr>
              <a:defRPr sz="1644"/>
            </a:lvl2pPr>
            <a:lvl3pPr>
              <a:defRPr sz="1461"/>
            </a:lvl3pPr>
            <a:lvl4pPr>
              <a:defRPr sz="1461"/>
            </a:lvl4pPr>
            <a:lvl5pPr>
              <a:defRPr sz="1461"/>
            </a:lvl5pPr>
            <a:lvl6pPr>
              <a:defRPr sz="1461"/>
            </a:lvl6pPr>
            <a:lvl7pPr>
              <a:defRPr sz="1461"/>
            </a:lvl7pPr>
            <a:lvl8pPr>
              <a:defRPr sz="1461"/>
            </a:lvl8pPr>
            <a:lvl9pPr>
              <a:defRPr sz="1461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6727" y="2213377"/>
            <a:ext cx="2192357" cy="30068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13"/>
              </a:spcBef>
              <a:buNone/>
              <a:defRPr sz="1233">
                <a:solidFill>
                  <a:schemeClr val="accent1">
                    <a:lumMod val="50000"/>
                  </a:schemeClr>
                </a:solidFill>
              </a:defRPr>
            </a:lvl1pPr>
            <a:lvl2pPr marL="417606" indent="0">
              <a:buNone/>
              <a:defRPr sz="1096"/>
            </a:lvl2pPr>
            <a:lvl3pPr marL="835213" indent="0">
              <a:buNone/>
              <a:defRPr sz="913"/>
            </a:lvl3pPr>
            <a:lvl4pPr marL="1252819" indent="0">
              <a:buNone/>
              <a:defRPr sz="822"/>
            </a:lvl4pPr>
            <a:lvl5pPr marL="1670426" indent="0">
              <a:buNone/>
              <a:defRPr sz="822"/>
            </a:lvl5pPr>
            <a:lvl6pPr marL="2088032" indent="0">
              <a:buNone/>
              <a:defRPr sz="822"/>
            </a:lvl6pPr>
            <a:lvl7pPr marL="2505639" indent="0">
              <a:buNone/>
              <a:defRPr sz="822"/>
            </a:lvl7pPr>
            <a:lvl8pPr marL="2923245" indent="0">
              <a:buNone/>
              <a:defRPr sz="822"/>
            </a:lvl8pPr>
            <a:lvl9pPr marL="3340852" indent="0">
              <a:buNone/>
              <a:defRPr sz="822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784330" y="5713715"/>
            <a:ext cx="359129" cy="35915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1B64E-716B-42B6-8D28-6FAACAFB5FA1}" type="datetime1">
              <a:rPr lang="fr-FR" smtClean="0"/>
              <a:t>20/02/2025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Ville de La Ferté Saint-Aubin| DOB 2018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44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688279" y="1"/>
            <a:ext cx="2663559" cy="6264274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6727" y="626427"/>
            <a:ext cx="2192357" cy="1586950"/>
          </a:xfrm>
        </p:spPr>
        <p:txBody>
          <a:bodyPr anchor="b">
            <a:normAutofit/>
          </a:bodyPr>
          <a:lstStyle>
            <a:lvl1pPr>
              <a:defRPr sz="2558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0"/>
            <a:ext cx="5688278" cy="6264275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2923"/>
            </a:lvl1pPr>
            <a:lvl2pPr marL="417606" indent="0">
              <a:buNone/>
              <a:defRPr sz="2558"/>
            </a:lvl2pPr>
            <a:lvl3pPr marL="835213" indent="0">
              <a:buNone/>
              <a:defRPr sz="2192"/>
            </a:lvl3pPr>
            <a:lvl4pPr marL="1252819" indent="0">
              <a:buNone/>
              <a:defRPr sz="1827"/>
            </a:lvl4pPr>
            <a:lvl5pPr marL="1670426" indent="0">
              <a:buNone/>
              <a:defRPr sz="1827"/>
            </a:lvl5pPr>
            <a:lvl6pPr marL="2088032" indent="0">
              <a:buNone/>
              <a:defRPr sz="1827"/>
            </a:lvl6pPr>
            <a:lvl7pPr marL="2505639" indent="0">
              <a:buNone/>
              <a:defRPr sz="1827"/>
            </a:lvl7pPr>
            <a:lvl8pPr marL="2923245" indent="0">
              <a:buNone/>
              <a:defRPr sz="1827"/>
            </a:lvl8pPr>
            <a:lvl9pPr marL="3340852" indent="0">
              <a:buNone/>
              <a:defRPr sz="1827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56727" y="2213377"/>
            <a:ext cx="2192357" cy="300685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913"/>
              </a:spcBef>
              <a:buNone/>
              <a:defRPr sz="1233">
                <a:solidFill>
                  <a:schemeClr val="accent1">
                    <a:lumMod val="50000"/>
                  </a:schemeClr>
                </a:solidFill>
              </a:defRPr>
            </a:lvl1pPr>
            <a:lvl2pPr marL="417606" indent="0">
              <a:buNone/>
              <a:defRPr sz="1096"/>
            </a:lvl2pPr>
            <a:lvl3pPr marL="835213" indent="0">
              <a:buNone/>
              <a:defRPr sz="913"/>
            </a:lvl3pPr>
            <a:lvl4pPr marL="1252819" indent="0">
              <a:buNone/>
              <a:defRPr sz="822"/>
            </a:lvl4pPr>
            <a:lvl5pPr marL="1670426" indent="0">
              <a:buNone/>
              <a:defRPr sz="822"/>
            </a:lvl5pPr>
            <a:lvl6pPr marL="2088032" indent="0">
              <a:buNone/>
              <a:defRPr sz="822"/>
            </a:lvl6pPr>
            <a:lvl7pPr marL="2505639" indent="0">
              <a:buNone/>
              <a:defRPr sz="822"/>
            </a:lvl7pPr>
            <a:lvl8pPr marL="2923245" indent="0">
              <a:buNone/>
              <a:defRPr sz="822"/>
            </a:lvl8pPr>
            <a:lvl9pPr marL="3340852" indent="0">
              <a:buNone/>
              <a:defRPr sz="822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784330" y="5713715"/>
            <a:ext cx="359129" cy="35915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EAA29-66B6-449F-A794-A32B69B9D881}" type="datetime1">
              <a:rPr lang="fr-FR" smtClean="0"/>
              <a:t>20/02/2025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74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C136C7A-6CCE-4103-B9F7-D53CB04DA95F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Ville de La Ferté Saint-Aubin| DOB 2018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955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6785" y="487221"/>
            <a:ext cx="1748666" cy="5150626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0786" y="487221"/>
            <a:ext cx="5141600" cy="5150626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F6E5CF-1BC5-418A-A7D7-9E20FB3F6090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Ville de La Ferté Saint-Aubin| DOB 2018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091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34" y="1536247"/>
            <a:ext cx="3532131" cy="754215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192" b="1"/>
            </a:lvl1pPr>
            <a:lvl2pPr marL="417606" indent="0">
              <a:buNone/>
              <a:defRPr sz="1827" b="1"/>
            </a:lvl2pPr>
            <a:lvl3pPr marL="835213" indent="0">
              <a:buNone/>
              <a:defRPr sz="1644" b="1"/>
            </a:lvl3pPr>
            <a:lvl4pPr marL="1252819" indent="0">
              <a:buNone/>
              <a:defRPr sz="1461" b="1"/>
            </a:lvl4pPr>
            <a:lvl5pPr marL="1670426" indent="0">
              <a:buNone/>
              <a:defRPr sz="1461" b="1"/>
            </a:lvl5pPr>
            <a:lvl6pPr marL="2088032" indent="0">
              <a:buNone/>
              <a:defRPr sz="1461" b="1"/>
            </a:lvl6pPr>
            <a:lvl7pPr marL="2505639" indent="0">
              <a:buNone/>
              <a:defRPr sz="1461" b="1"/>
            </a:lvl7pPr>
            <a:lvl8pPr marL="2923245" indent="0">
              <a:buNone/>
              <a:defRPr sz="1461" b="1"/>
            </a:lvl8pPr>
            <a:lvl9pPr marL="3340852" indent="0">
              <a:buNone/>
              <a:defRPr sz="1461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934" y="2290463"/>
            <a:ext cx="3532131" cy="33618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28118" y="1536246"/>
            <a:ext cx="3549532" cy="75421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192" b="1"/>
            </a:lvl1pPr>
            <a:lvl2pPr marL="417606" indent="0">
              <a:buNone/>
              <a:defRPr sz="1827" b="1"/>
            </a:lvl2pPr>
            <a:lvl3pPr marL="835213" indent="0">
              <a:buNone/>
              <a:defRPr sz="1644" b="1"/>
            </a:lvl3pPr>
            <a:lvl4pPr marL="1252819" indent="0">
              <a:buNone/>
              <a:defRPr sz="1461" b="1"/>
            </a:lvl4pPr>
            <a:lvl5pPr marL="1670426" indent="0">
              <a:buNone/>
              <a:defRPr sz="1461" b="1"/>
            </a:lvl5pPr>
            <a:lvl6pPr marL="2088032" indent="0">
              <a:buNone/>
              <a:defRPr sz="1461" b="1"/>
            </a:lvl6pPr>
            <a:lvl7pPr marL="2505639" indent="0">
              <a:buNone/>
              <a:defRPr sz="1461" b="1"/>
            </a:lvl7pPr>
            <a:lvl8pPr marL="2923245" indent="0">
              <a:buNone/>
              <a:defRPr sz="1461" b="1"/>
            </a:lvl8pPr>
            <a:lvl9pPr marL="3340852" indent="0">
              <a:buNone/>
              <a:defRPr sz="1461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28118" y="2290463"/>
            <a:ext cx="3549532" cy="3361887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C23820-220E-4B22-BC08-F3E3CE3F86D4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Ville de La Ferté Saint-Aubin| DOB 2018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75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D8C5AB20-7672-413F-9420-3EDAA2B0B16B}" type="datetime1">
              <a:rPr lang="fr-FR" noProof="0" smtClean="0"/>
              <a:t>20/02/2025</a:t>
            </a:fld>
            <a:endParaRPr lang="fr-FR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 noProof="0"/>
              <a:t>Ville de La Ferté Saint-Aubin| DOB 2018</a:t>
            </a:r>
            <a:endParaRPr lang="fr-FR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57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579C8F-119A-4498-BEA7-DDC0AEDEF91C}" type="datetime1">
              <a:rPr lang="fr-FR" smtClean="0"/>
              <a:t>20/02/2025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fr-FR"/>
              <a:t>Ville de La Ferté Saint-Aubin| DOB 2018</a:t>
            </a:r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smtClean="0"/>
              <a:pPr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3955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77" y="417620"/>
            <a:ext cx="2693468" cy="1461661"/>
          </a:xfrm>
        </p:spPr>
        <p:txBody>
          <a:bodyPr anchor="b">
            <a:normAutofit/>
          </a:bodyPr>
          <a:lstStyle>
            <a:lvl1pPr>
              <a:defRPr sz="2923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9531" y="904840"/>
            <a:ext cx="4228118" cy="4454596"/>
          </a:xfrm>
        </p:spPr>
        <p:txBody>
          <a:bodyPr/>
          <a:lstStyle>
            <a:lvl1pPr>
              <a:defRPr sz="2923"/>
            </a:lvl1pPr>
            <a:lvl2pPr>
              <a:defRPr sz="2558"/>
            </a:lvl2pPr>
            <a:lvl3pPr>
              <a:defRPr sz="2192"/>
            </a:lvl3pPr>
            <a:lvl4pPr>
              <a:defRPr sz="1827"/>
            </a:lvl4pPr>
            <a:lvl5pPr>
              <a:defRPr sz="1827"/>
            </a:lvl5pPr>
            <a:lvl6pPr>
              <a:defRPr sz="1827"/>
            </a:lvl6pPr>
            <a:lvl7pPr>
              <a:defRPr sz="1827"/>
            </a:lvl7pPr>
            <a:lvl8pPr>
              <a:defRPr sz="1827"/>
            </a:lvl8pPr>
            <a:lvl9pPr>
              <a:defRPr sz="1827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277" y="1879282"/>
            <a:ext cx="2693468" cy="3480154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61"/>
            </a:lvl1pPr>
            <a:lvl2pPr marL="417606" indent="0">
              <a:buNone/>
              <a:defRPr sz="1096"/>
            </a:lvl2pPr>
            <a:lvl3pPr marL="835213" indent="0">
              <a:buNone/>
              <a:defRPr sz="913"/>
            </a:lvl3pPr>
            <a:lvl4pPr marL="1252819" indent="0">
              <a:buNone/>
              <a:defRPr sz="822"/>
            </a:lvl4pPr>
            <a:lvl5pPr marL="1670426" indent="0">
              <a:buNone/>
              <a:defRPr sz="822"/>
            </a:lvl5pPr>
            <a:lvl6pPr marL="2088032" indent="0">
              <a:buNone/>
              <a:defRPr sz="822"/>
            </a:lvl6pPr>
            <a:lvl7pPr marL="2505639" indent="0">
              <a:buNone/>
              <a:defRPr sz="822"/>
            </a:lvl7pPr>
            <a:lvl8pPr marL="2923245" indent="0">
              <a:buNone/>
              <a:defRPr sz="822"/>
            </a:lvl8pPr>
            <a:lvl9pPr marL="3340852" indent="0">
              <a:buNone/>
              <a:defRPr sz="822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8D63C-408E-4D03-A1DD-B5581763E1E8}" type="datetime1">
              <a:rPr lang="fr-FR" smtClean="0"/>
              <a:t>20/02/2025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Ville de La Ferté Saint-Aubin| DOB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343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77" y="417618"/>
            <a:ext cx="2693468" cy="1461664"/>
          </a:xfrm>
        </p:spPr>
        <p:txBody>
          <a:bodyPr anchor="b">
            <a:normAutofit/>
          </a:bodyPr>
          <a:lstStyle>
            <a:lvl1pPr>
              <a:defRPr sz="2923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49531" y="904840"/>
            <a:ext cx="4228118" cy="4454596"/>
          </a:xfrm>
        </p:spPr>
        <p:txBody>
          <a:bodyPr/>
          <a:lstStyle>
            <a:lvl1pPr marL="0" indent="0">
              <a:buNone/>
              <a:defRPr sz="2923"/>
            </a:lvl1pPr>
            <a:lvl2pPr marL="417606" indent="0">
              <a:buNone/>
              <a:defRPr sz="2558"/>
            </a:lvl2pPr>
            <a:lvl3pPr marL="835213" indent="0">
              <a:buNone/>
              <a:defRPr sz="2192"/>
            </a:lvl3pPr>
            <a:lvl4pPr marL="1252819" indent="0">
              <a:buNone/>
              <a:defRPr sz="1827"/>
            </a:lvl4pPr>
            <a:lvl5pPr marL="1670426" indent="0">
              <a:buNone/>
              <a:defRPr sz="1827"/>
            </a:lvl5pPr>
            <a:lvl6pPr marL="2088032" indent="0">
              <a:buNone/>
              <a:defRPr sz="1827"/>
            </a:lvl6pPr>
            <a:lvl7pPr marL="2505639" indent="0">
              <a:buNone/>
              <a:defRPr sz="1827"/>
            </a:lvl7pPr>
            <a:lvl8pPr marL="2923245" indent="0">
              <a:buNone/>
              <a:defRPr sz="1827"/>
            </a:lvl8pPr>
            <a:lvl9pPr marL="3340852" indent="0">
              <a:buNone/>
              <a:defRPr sz="1827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277" y="1879282"/>
            <a:ext cx="2693468" cy="3480153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61"/>
            </a:lvl1pPr>
            <a:lvl2pPr marL="417606" indent="0">
              <a:buNone/>
              <a:defRPr sz="1096"/>
            </a:lvl2pPr>
            <a:lvl3pPr marL="835213" indent="0">
              <a:buNone/>
              <a:defRPr sz="913"/>
            </a:lvl3pPr>
            <a:lvl4pPr marL="1252819" indent="0">
              <a:buNone/>
              <a:defRPr sz="822"/>
            </a:lvl4pPr>
            <a:lvl5pPr marL="1670426" indent="0">
              <a:buNone/>
              <a:defRPr sz="822"/>
            </a:lvl5pPr>
            <a:lvl6pPr marL="2088032" indent="0">
              <a:buNone/>
              <a:defRPr sz="822"/>
            </a:lvl6pPr>
            <a:lvl7pPr marL="2505639" indent="0">
              <a:buNone/>
              <a:defRPr sz="822"/>
            </a:lvl7pPr>
            <a:lvl8pPr marL="2923245" indent="0">
              <a:buNone/>
              <a:defRPr sz="822"/>
            </a:lvl8pPr>
            <a:lvl9pPr marL="3340852" indent="0">
              <a:buNone/>
              <a:defRPr sz="822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D11C9-96CE-4859-86A6-9359F53CD8F6}" type="datetime1">
              <a:rPr lang="fr-FR" smtClean="0"/>
              <a:t>20/02/2025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Ville de La Ferté Saint-Aubin| DOB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66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8934" y="334096"/>
            <a:ext cx="7203460" cy="1210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34" y="1670474"/>
            <a:ext cx="7203460" cy="3974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4189" y="5806056"/>
            <a:ext cx="1879163" cy="333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48DAECF6-9C7D-4DAE-A9F4-37048E0F642C}" type="datetime1">
              <a:rPr lang="fr-FR" noProof="0" smtClean="0"/>
              <a:t>20/02/2025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6546" y="5806056"/>
            <a:ext cx="2818746" cy="333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fr-FR" noProof="0"/>
              <a:t>Ville de La Ferté Saint-Aubin| DOB 2018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3231" y="5806056"/>
            <a:ext cx="1879163" cy="333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104219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9" r:id="rId1"/>
    <p:sldLayoutId id="2147484170" r:id="rId2"/>
    <p:sldLayoutId id="2147484171" r:id="rId3"/>
    <p:sldLayoutId id="2147484172" r:id="rId4"/>
    <p:sldLayoutId id="2147484173" r:id="rId5"/>
    <p:sldLayoutId id="2147484174" r:id="rId6"/>
    <p:sldLayoutId id="2147484175" r:id="rId7"/>
    <p:sldLayoutId id="2147484176" r:id="rId8"/>
    <p:sldLayoutId id="2147484177" r:id="rId9"/>
    <p:sldLayoutId id="2147484178" r:id="rId10"/>
    <p:sldLayoutId id="2147484179" r:id="rId11"/>
    <p:sldLayoutId id="214748418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835213" rtl="0" eaLnBrk="1" latinLnBrk="0" hangingPunct="1">
        <a:lnSpc>
          <a:spcPct val="90000"/>
        </a:lnSpc>
        <a:spcBef>
          <a:spcPct val="0"/>
        </a:spcBef>
        <a:buNone/>
        <a:defRPr sz="40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803" indent="-208803" algn="l" defTabSz="835213" rtl="0" eaLnBrk="1" latinLnBrk="0" hangingPunct="1">
        <a:lnSpc>
          <a:spcPct val="90000"/>
        </a:lnSpc>
        <a:spcBef>
          <a:spcPts val="913"/>
        </a:spcBef>
        <a:buFont typeface="Wingdings 2" pitchFamily="18" charset="2"/>
        <a:buChar char=""/>
        <a:defRPr sz="2558" kern="1200">
          <a:solidFill>
            <a:schemeClr val="tx1"/>
          </a:solidFill>
          <a:latin typeface="+mn-lt"/>
          <a:ea typeface="+mn-ea"/>
          <a:cs typeface="+mn-cs"/>
        </a:defRPr>
      </a:lvl1pPr>
      <a:lvl2pPr marL="626410" indent="-208803" algn="l" defTabSz="835213" rtl="0" eaLnBrk="1" latinLnBrk="0" hangingPunct="1">
        <a:lnSpc>
          <a:spcPct val="90000"/>
        </a:lnSpc>
        <a:spcBef>
          <a:spcPts val="457"/>
        </a:spcBef>
        <a:buFont typeface="Wingdings 2" pitchFamily="18" charset="2"/>
        <a:buChar char=""/>
        <a:defRPr sz="2192" kern="1200">
          <a:solidFill>
            <a:schemeClr val="tx1"/>
          </a:solidFill>
          <a:latin typeface="+mn-lt"/>
          <a:ea typeface="+mn-ea"/>
          <a:cs typeface="+mn-cs"/>
        </a:defRPr>
      </a:lvl2pPr>
      <a:lvl3pPr marL="1044016" indent="-208803" algn="l" defTabSz="835213" rtl="0" eaLnBrk="1" latinLnBrk="0" hangingPunct="1">
        <a:lnSpc>
          <a:spcPct val="90000"/>
        </a:lnSpc>
        <a:spcBef>
          <a:spcPts val="457"/>
        </a:spcBef>
        <a:buFont typeface="Wingdings 2" pitchFamily="18" charset="2"/>
        <a:buChar char=""/>
        <a:defRPr sz="1827" kern="1200">
          <a:solidFill>
            <a:schemeClr val="tx1"/>
          </a:solidFill>
          <a:latin typeface="+mn-lt"/>
          <a:ea typeface="+mn-ea"/>
          <a:cs typeface="+mn-cs"/>
        </a:defRPr>
      </a:lvl3pPr>
      <a:lvl4pPr marL="1461623" indent="-208803" algn="l" defTabSz="835213" rtl="0" eaLnBrk="1" latinLnBrk="0" hangingPunct="1">
        <a:lnSpc>
          <a:spcPct val="90000"/>
        </a:lnSpc>
        <a:spcBef>
          <a:spcPts val="457"/>
        </a:spcBef>
        <a:buFont typeface="Wingdings 2" pitchFamily="18" charset="2"/>
        <a:buChar char=""/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879229" indent="-208803" algn="l" defTabSz="835213" rtl="0" eaLnBrk="1" latinLnBrk="0" hangingPunct="1">
        <a:lnSpc>
          <a:spcPct val="90000"/>
        </a:lnSpc>
        <a:spcBef>
          <a:spcPts val="457"/>
        </a:spcBef>
        <a:buFont typeface="Wingdings 2" pitchFamily="18" charset="2"/>
        <a:buChar char=""/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296836" indent="-208803" algn="l" defTabSz="835213" rtl="0" eaLnBrk="1" latinLnBrk="0" hangingPunct="1">
        <a:spcBef>
          <a:spcPct val="20000"/>
        </a:spcBef>
        <a:buFont typeface="Wingdings 2" pitchFamily="18" charset="2"/>
        <a:buChar char=""/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714442" indent="-208803" algn="l" defTabSz="835213" rtl="0" eaLnBrk="1" latinLnBrk="0" hangingPunct="1">
        <a:spcBef>
          <a:spcPct val="20000"/>
        </a:spcBef>
        <a:buFont typeface="Wingdings 2" pitchFamily="18" charset="2"/>
        <a:buChar char=""/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3132049" indent="-208803" algn="l" defTabSz="835213" rtl="0" eaLnBrk="1" latinLnBrk="0" hangingPunct="1">
        <a:spcBef>
          <a:spcPct val="20000"/>
        </a:spcBef>
        <a:buFont typeface="Wingdings 2" pitchFamily="18" charset="2"/>
        <a:buChar char=""/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549655" indent="-208803" algn="l" defTabSz="835213" rtl="0" eaLnBrk="1" latinLnBrk="0" hangingPunct="1">
        <a:spcBef>
          <a:spcPct val="20000"/>
        </a:spcBef>
        <a:buFont typeface="Wingdings 2" pitchFamily="18" charset="2"/>
        <a:buChar char=""/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1pPr>
      <a:lvl2pPr marL="417606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2pPr>
      <a:lvl3pPr marL="835213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3pPr>
      <a:lvl4pPr marL="1252819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670426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088032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505639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2923245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340852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8934" y="334096"/>
            <a:ext cx="7203460" cy="1210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34" y="1670474"/>
            <a:ext cx="7203460" cy="3974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4189" y="5806056"/>
            <a:ext cx="1879163" cy="333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5303187F-6B66-4DA2-8015-8E1B9836F1BD}" type="datetime1">
              <a:rPr lang="fr-FR" noProof="0" smtClean="0"/>
              <a:t>20/02/2025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6546" y="5806056"/>
            <a:ext cx="2818746" cy="333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fr-FR" noProof="0"/>
              <a:t>Ville de La Ferté Saint-Aubin| DOB 2018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3231" y="5806056"/>
            <a:ext cx="1879163" cy="333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590023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196" r:id="rId2"/>
    <p:sldLayoutId id="2147484197" r:id="rId3"/>
    <p:sldLayoutId id="2147484198" r:id="rId4"/>
    <p:sldLayoutId id="2147484199" r:id="rId5"/>
    <p:sldLayoutId id="2147484200" r:id="rId6"/>
    <p:sldLayoutId id="2147484201" r:id="rId7"/>
    <p:sldLayoutId id="2147484202" r:id="rId8"/>
    <p:sldLayoutId id="2147484203" r:id="rId9"/>
    <p:sldLayoutId id="2147484204" r:id="rId10"/>
    <p:sldLayoutId id="2147484205" r:id="rId11"/>
    <p:sldLayoutId id="2147484206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835213" rtl="0" eaLnBrk="1" latinLnBrk="0" hangingPunct="1">
        <a:lnSpc>
          <a:spcPct val="90000"/>
        </a:lnSpc>
        <a:spcBef>
          <a:spcPct val="0"/>
        </a:spcBef>
        <a:buNone/>
        <a:defRPr sz="40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803" indent="-208803" algn="l" defTabSz="835213" rtl="0" eaLnBrk="1" latinLnBrk="0" hangingPunct="1">
        <a:lnSpc>
          <a:spcPct val="90000"/>
        </a:lnSpc>
        <a:spcBef>
          <a:spcPts val="913"/>
        </a:spcBef>
        <a:buFont typeface="Wingdings 2" pitchFamily="18" charset="2"/>
        <a:buChar char=""/>
        <a:defRPr sz="2558" kern="1200">
          <a:solidFill>
            <a:schemeClr val="tx1"/>
          </a:solidFill>
          <a:latin typeface="+mn-lt"/>
          <a:ea typeface="+mn-ea"/>
          <a:cs typeface="+mn-cs"/>
        </a:defRPr>
      </a:lvl1pPr>
      <a:lvl2pPr marL="626410" indent="-208803" algn="l" defTabSz="835213" rtl="0" eaLnBrk="1" latinLnBrk="0" hangingPunct="1">
        <a:lnSpc>
          <a:spcPct val="90000"/>
        </a:lnSpc>
        <a:spcBef>
          <a:spcPts val="457"/>
        </a:spcBef>
        <a:buFont typeface="Wingdings 2" pitchFamily="18" charset="2"/>
        <a:buChar char=""/>
        <a:defRPr sz="2192" kern="1200">
          <a:solidFill>
            <a:schemeClr val="tx1"/>
          </a:solidFill>
          <a:latin typeface="+mn-lt"/>
          <a:ea typeface="+mn-ea"/>
          <a:cs typeface="+mn-cs"/>
        </a:defRPr>
      </a:lvl2pPr>
      <a:lvl3pPr marL="1044016" indent="-208803" algn="l" defTabSz="835213" rtl="0" eaLnBrk="1" latinLnBrk="0" hangingPunct="1">
        <a:lnSpc>
          <a:spcPct val="90000"/>
        </a:lnSpc>
        <a:spcBef>
          <a:spcPts val="457"/>
        </a:spcBef>
        <a:buFont typeface="Wingdings 2" pitchFamily="18" charset="2"/>
        <a:buChar char=""/>
        <a:defRPr sz="1827" kern="1200">
          <a:solidFill>
            <a:schemeClr val="tx1"/>
          </a:solidFill>
          <a:latin typeface="+mn-lt"/>
          <a:ea typeface="+mn-ea"/>
          <a:cs typeface="+mn-cs"/>
        </a:defRPr>
      </a:lvl3pPr>
      <a:lvl4pPr marL="1461623" indent="-208803" algn="l" defTabSz="835213" rtl="0" eaLnBrk="1" latinLnBrk="0" hangingPunct="1">
        <a:lnSpc>
          <a:spcPct val="90000"/>
        </a:lnSpc>
        <a:spcBef>
          <a:spcPts val="457"/>
        </a:spcBef>
        <a:buFont typeface="Wingdings 2" pitchFamily="18" charset="2"/>
        <a:buChar char=""/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879229" indent="-208803" algn="l" defTabSz="835213" rtl="0" eaLnBrk="1" latinLnBrk="0" hangingPunct="1">
        <a:lnSpc>
          <a:spcPct val="90000"/>
        </a:lnSpc>
        <a:spcBef>
          <a:spcPts val="457"/>
        </a:spcBef>
        <a:buFont typeface="Wingdings 2" pitchFamily="18" charset="2"/>
        <a:buChar char=""/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296836" indent="-208803" algn="l" defTabSz="835213" rtl="0" eaLnBrk="1" latinLnBrk="0" hangingPunct="1">
        <a:spcBef>
          <a:spcPct val="20000"/>
        </a:spcBef>
        <a:buFont typeface="Wingdings 2" pitchFamily="18" charset="2"/>
        <a:buChar char=""/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714442" indent="-208803" algn="l" defTabSz="835213" rtl="0" eaLnBrk="1" latinLnBrk="0" hangingPunct="1">
        <a:spcBef>
          <a:spcPct val="20000"/>
        </a:spcBef>
        <a:buFont typeface="Wingdings 2" pitchFamily="18" charset="2"/>
        <a:buChar char=""/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3132049" indent="-208803" algn="l" defTabSz="835213" rtl="0" eaLnBrk="1" latinLnBrk="0" hangingPunct="1">
        <a:spcBef>
          <a:spcPct val="20000"/>
        </a:spcBef>
        <a:buFont typeface="Wingdings 2" pitchFamily="18" charset="2"/>
        <a:buChar char=""/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549655" indent="-208803" algn="l" defTabSz="835213" rtl="0" eaLnBrk="1" latinLnBrk="0" hangingPunct="1">
        <a:spcBef>
          <a:spcPct val="20000"/>
        </a:spcBef>
        <a:buFont typeface="Wingdings 2" pitchFamily="18" charset="2"/>
        <a:buChar char=""/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1pPr>
      <a:lvl2pPr marL="417606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2pPr>
      <a:lvl3pPr marL="835213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3pPr>
      <a:lvl4pPr marL="1252819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670426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088032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505639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2923245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340852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8934" y="334096"/>
            <a:ext cx="7203460" cy="12108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8934" y="1670474"/>
            <a:ext cx="7203460" cy="3974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4189" y="5806056"/>
            <a:ext cx="1879163" cy="333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1E8CFCC1-D1ED-4627-9850-73A3F80DE197}" type="datetime1">
              <a:rPr lang="fr-FR" noProof="0" smtClean="0"/>
              <a:t>20/02/2025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6546" y="5806056"/>
            <a:ext cx="2818746" cy="333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fr-FR" noProof="0"/>
              <a:t>Ville de La Ferté Saint-Aubin| DOB 2018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03231" y="5806056"/>
            <a:ext cx="1879163" cy="333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31796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835213" rtl="0" eaLnBrk="1" latinLnBrk="0" hangingPunct="1">
        <a:lnSpc>
          <a:spcPct val="90000"/>
        </a:lnSpc>
        <a:spcBef>
          <a:spcPct val="0"/>
        </a:spcBef>
        <a:buNone/>
        <a:defRPr sz="401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8803" indent="-208803" algn="l" defTabSz="835213" rtl="0" eaLnBrk="1" latinLnBrk="0" hangingPunct="1">
        <a:lnSpc>
          <a:spcPct val="90000"/>
        </a:lnSpc>
        <a:spcBef>
          <a:spcPts val="913"/>
        </a:spcBef>
        <a:buFont typeface="Wingdings 2" pitchFamily="18" charset="2"/>
        <a:buChar char=""/>
        <a:defRPr sz="2558" kern="1200">
          <a:solidFill>
            <a:schemeClr val="tx1"/>
          </a:solidFill>
          <a:latin typeface="+mn-lt"/>
          <a:ea typeface="+mn-ea"/>
          <a:cs typeface="+mn-cs"/>
        </a:defRPr>
      </a:lvl1pPr>
      <a:lvl2pPr marL="626410" indent="-208803" algn="l" defTabSz="835213" rtl="0" eaLnBrk="1" latinLnBrk="0" hangingPunct="1">
        <a:lnSpc>
          <a:spcPct val="90000"/>
        </a:lnSpc>
        <a:spcBef>
          <a:spcPts val="457"/>
        </a:spcBef>
        <a:buFont typeface="Wingdings 2" pitchFamily="18" charset="2"/>
        <a:buChar char=""/>
        <a:defRPr sz="2192" kern="1200">
          <a:solidFill>
            <a:schemeClr val="tx1"/>
          </a:solidFill>
          <a:latin typeface="+mn-lt"/>
          <a:ea typeface="+mn-ea"/>
          <a:cs typeface="+mn-cs"/>
        </a:defRPr>
      </a:lvl2pPr>
      <a:lvl3pPr marL="1044016" indent="-208803" algn="l" defTabSz="835213" rtl="0" eaLnBrk="1" latinLnBrk="0" hangingPunct="1">
        <a:lnSpc>
          <a:spcPct val="90000"/>
        </a:lnSpc>
        <a:spcBef>
          <a:spcPts val="457"/>
        </a:spcBef>
        <a:buFont typeface="Wingdings 2" pitchFamily="18" charset="2"/>
        <a:buChar char=""/>
        <a:defRPr sz="1827" kern="1200">
          <a:solidFill>
            <a:schemeClr val="tx1"/>
          </a:solidFill>
          <a:latin typeface="+mn-lt"/>
          <a:ea typeface="+mn-ea"/>
          <a:cs typeface="+mn-cs"/>
        </a:defRPr>
      </a:lvl3pPr>
      <a:lvl4pPr marL="1461623" indent="-208803" algn="l" defTabSz="835213" rtl="0" eaLnBrk="1" latinLnBrk="0" hangingPunct="1">
        <a:lnSpc>
          <a:spcPct val="90000"/>
        </a:lnSpc>
        <a:spcBef>
          <a:spcPts val="457"/>
        </a:spcBef>
        <a:buFont typeface="Wingdings 2" pitchFamily="18" charset="2"/>
        <a:buChar char=""/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879229" indent="-208803" algn="l" defTabSz="835213" rtl="0" eaLnBrk="1" latinLnBrk="0" hangingPunct="1">
        <a:lnSpc>
          <a:spcPct val="90000"/>
        </a:lnSpc>
        <a:spcBef>
          <a:spcPts val="457"/>
        </a:spcBef>
        <a:buFont typeface="Wingdings 2" pitchFamily="18" charset="2"/>
        <a:buChar char=""/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296836" indent="-208803" algn="l" defTabSz="835213" rtl="0" eaLnBrk="1" latinLnBrk="0" hangingPunct="1">
        <a:spcBef>
          <a:spcPct val="20000"/>
        </a:spcBef>
        <a:buFont typeface="Wingdings 2" pitchFamily="18" charset="2"/>
        <a:buChar char=""/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714442" indent="-208803" algn="l" defTabSz="835213" rtl="0" eaLnBrk="1" latinLnBrk="0" hangingPunct="1">
        <a:spcBef>
          <a:spcPct val="20000"/>
        </a:spcBef>
        <a:buFont typeface="Wingdings 2" pitchFamily="18" charset="2"/>
        <a:buChar char=""/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3132049" indent="-208803" algn="l" defTabSz="835213" rtl="0" eaLnBrk="1" latinLnBrk="0" hangingPunct="1">
        <a:spcBef>
          <a:spcPct val="20000"/>
        </a:spcBef>
        <a:buFont typeface="Wingdings 2" pitchFamily="18" charset="2"/>
        <a:buChar char=""/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549655" indent="-208803" algn="l" defTabSz="835213" rtl="0" eaLnBrk="1" latinLnBrk="0" hangingPunct="1">
        <a:spcBef>
          <a:spcPct val="20000"/>
        </a:spcBef>
        <a:buFont typeface="Wingdings 2" pitchFamily="18" charset="2"/>
        <a:buChar char=""/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1pPr>
      <a:lvl2pPr marL="417606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2pPr>
      <a:lvl3pPr marL="835213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3pPr>
      <a:lvl4pPr marL="1252819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670426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088032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505639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2923245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340852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784330" y="5713715"/>
            <a:ext cx="359129" cy="35915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6388" y="442675"/>
            <a:ext cx="7099062" cy="14700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6388" y="1937749"/>
            <a:ext cx="7099062" cy="370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238" y="5729725"/>
            <a:ext cx="2242469" cy="333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13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48DAECF6-9C7D-4DAE-A9F4-37048E0F642C}" type="datetime1">
              <a:rPr lang="fr-FR" noProof="0" smtClean="0"/>
              <a:t>20/02/2025</a:t>
            </a:fld>
            <a:endParaRPr lang="fr-FR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6388" y="5729725"/>
            <a:ext cx="4334604" cy="333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13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fr-FR" noProof="0"/>
              <a:t>Ville de La Ferté Saint-Aubin| DOB 2018</a:t>
            </a:r>
            <a:endParaRPr lang="fr-FR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8418" y="5729725"/>
            <a:ext cx="438471" cy="333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5" b="1" spc="-64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E31375A4-56A4-47D6-9801-1991572033F7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21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7" r:id="rId1"/>
    <p:sldLayoutId id="2147484418" r:id="rId2"/>
    <p:sldLayoutId id="2147484419" r:id="rId3"/>
    <p:sldLayoutId id="2147484420" r:id="rId4"/>
    <p:sldLayoutId id="2147484421" r:id="rId5"/>
    <p:sldLayoutId id="2147484422" r:id="rId6"/>
    <p:sldLayoutId id="2147484423" r:id="rId7"/>
    <p:sldLayoutId id="2147484424" r:id="rId8"/>
    <p:sldLayoutId id="2147484425" r:id="rId9"/>
    <p:sldLayoutId id="2147484426" r:id="rId10"/>
    <p:sldLayoutId id="214748442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835213" rtl="0" eaLnBrk="1" latinLnBrk="0" hangingPunct="1">
        <a:lnSpc>
          <a:spcPct val="90000"/>
        </a:lnSpc>
        <a:spcBef>
          <a:spcPct val="0"/>
        </a:spcBef>
        <a:buNone/>
        <a:defRPr sz="3836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67043" indent="-167043" algn="l" defTabSz="835213" rtl="0" eaLnBrk="1" latinLnBrk="0" hangingPunct="1">
        <a:lnSpc>
          <a:spcPct val="90000"/>
        </a:lnSpc>
        <a:spcBef>
          <a:spcPts val="1096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27" kern="1200">
          <a:solidFill>
            <a:schemeClr val="tx1"/>
          </a:solidFill>
          <a:latin typeface="+mn-lt"/>
          <a:ea typeface="+mn-ea"/>
          <a:cs typeface="+mn-cs"/>
        </a:defRPr>
      </a:lvl1pPr>
      <a:lvl2pPr marL="417606" indent="-167043" algn="l" defTabSz="835213" rtl="0" eaLnBrk="1" latinLnBrk="0" hangingPunct="1">
        <a:lnSpc>
          <a:spcPct val="90000"/>
        </a:lnSpc>
        <a:spcBef>
          <a:spcPts val="365"/>
        </a:spcBef>
        <a:spcAft>
          <a:spcPts val="183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44" kern="1200">
          <a:solidFill>
            <a:schemeClr val="tx1"/>
          </a:solidFill>
          <a:latin typeface="+mn-lt"/>
          <a:ea typeface="+mn-ea"/>
          <a:cs typeface="+mn-cs"/>
        </a:defRPr>
      </a:lvl2pPr>
      <a:lvl3pPr marL="668170" indent="-167043" algn="l" defTabSz="835213" rtl="0" eaLnBrk="1" latinLnBrk="0" hangingPunct="1">
        <a:lnSpc>
          <a:spcPct val="90000"/>
        </a:lnSpc>
        <a:spcBef>
          <a:spcPts val="365"/>
        </a:spcBef>
        <a:spcAft>
          <a:spcPts val="183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461" kern="1200">
          <a:solidFill>
            <a:schemeClr val="tx1"/>
          </a:solidFill>
          <a:latin typeface="+mn-lt"/>
          <a:ea typeface="+mn-ea"/>
          <a:cs typeface="+mn-cs"/>
        </a:defRPr>
      </a:lvl3pPr>
      <a:lvl4pPr marL="918734" indent="-167043" algn="l" defTabSz="835213" rtl="0" eaLnBrk="1" latinLnBrk="0" hangingPunct="1">
        <a:lnSpc>
          <a:spcPct val="90000"/>
        </a:lnSpc>
        <a:spcBef>
          <a:spcPts val="365"/>
        </a:spcBef>
        <a:spcAft>
          <a:spcPts val="183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461" kern="1200">
          <a:solidFill>
            <a:schemeClr val="tx1"/>
          </a:solidFill>
          <a:latin typeface="+mn-lt"/>
          <a:ea typeface="+mn-ea"/>
          <a:cs typeface="+mn-cs"/>
        </a:defRPr>
      </a:lvl4pPr>
      <a:lvl5pPr marL="1169298" indent="-167043" algn="l" defTabSz="835213" rtl="0" eaLnBrk="1" latinLnBrk="0" hangingPunct="1">
        <a:lnSpc>
          <a:spcPct val="90000"/>
        </a:lnSpc>
        <a:spcBef>
          <a:spcPts val="365"/>
        </a:spcBef>
        <a:spcAft>
          <a:spcPts val="183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461" kern="1200">
          <a:solidFill>
            <a:schemeClr val="tx1"/>
          </a:solidFill>
          <a:latin typeface="+mn-lt"/>
          <a:ea typeface="+mn-ea"/>
          <a:cs typeface="+mn-cs"/>
        </a:defRPr>
      </a:lvl5pPr>
      <a:lvl6pPr marL="1461440" indent="-208803" algn="l" defTabSz="835213" rtl="0" eaLnBrk="1" latinLnBrk="0" hangingPunct="1">
        <a:lnSpc>
          <a:spcPct val="90000"/>
        </a:lnSpc>
        <a:spcBef>
          <a:spcPts val="365"/>
        </a:spcBef>
        <a:spcAft>
          <a:spcPts val="183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461" kern="1200">
          <a:solidFill>
            <a:schemeClr val="tx1"/>
          </a:solidFill>
          <a:latin typeface="+mn-lt"/>
          <a:ea typeface="+mn-ea"/>
          <a:cs typeface="+mn-cs"/>
        </a:defRPr>
      </a:lvl6pPr>
      <a:lvl7pPr marL="1735460" indent="-208803" algn="l" defTabSz="835213" rtl="0" eaLnBrk="1" latinLnBrk="0" hangingPunct="1">
        <a:lnSpc>
          <a:spcPct val="90000"/>
        </a:lnSpc>
        <a:spcBef>
          <a:spcPts val="365"/>
        </a:spcBef>
        <a:spcAft>
          <a:spcPts val="183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461" kern="1200">
          <a:solidFill>
            <a:schemeClr val="tx1"/>
          </a:solidFill>
          <a:latin typeface="+mn-lt"/>
          <a:ea typeface="+mn-ea"/>
          <a:cs typeface="+mn-cs"/>
        </a:defRPr>
      </a:lvl7pPr>
      <a:lvl8pPr marL="2009480" indent="-208803" algn="l" defTabSz="835213" rtl="0" eaLnBrk="1" latinLnBrk="0" hangingPunct="1">
        <a:lnSpc>
          <a:spcPct val="90000"/>
        </a:lnSpc>
        <a:spcBef>
          <a:spcPts val="365"/>
        </a:spcBef>
        <a:spcAft>
          <a:spcPts val="183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461" kern="1200">
          <a:solidFill>
            <a:schemeClr val="tx1"/>
          </a:solidFill>
          <a:latin typeface="+mn-lt"/>
          <a:ea typeface="+mn-ea"/>
          <a:cs typeface="+mn-cs"/>
        </a:defRPr>
      </a:lvl8pPr>
      <a:lvl9pPr marL="2283500" indent="-208803" algn="l" defTabSz="835213" rtl="0" eaLnBrk="1" latinLnBrk="0" hangingPunct="1">
        <a:lnSpc>
          <a:spcPct val="90000"/>
        </a:lnSpc>
        <a:spcBef>
          <a:spcPts val="365"/>
        </a:spcBef>
        <a:spcAft>
          <a:spcPts val="183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4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1pPr>
      <a:lvl2pPr marL="417606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2pPr>
      <a:lvl3pPr marL="835213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3pPr>
      <a:lvl4pPr marL="1252819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4pPr>
      <a:lvl5pPr marL="1670426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5pPr>
      <a:lvl6pPr marL="2088032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6pPr>
      <a:lvl7pPr marL="2505639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7pPr>
      <a:lvl8pPr marL="2923245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8pPr>
      <a:lvl9pPr marL="3340852" algn="l" defTabSz="835213" rtl="0" eaLnBrk="1" latinLnBrk="0" hangingPunct="1">
        <a:defRPr sz="164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1.jpe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21.emf"/><Relationship Id="rId4" Type="http://schemas.openxmlformats.org/officeDocument/2006/relationships/image" Target="../media/image15.png"/><Relationship Id="rId9" Type="http://schemas.openxmlformats.org/officeDocument/2006/relationships/image" Target="../media/image20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emf"/><Relationship Id="rId3" Type="http://schemas.openxmlformats.org/officeDocument/2006/relationships/image" Target="../media/image11.jpe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emf"/><Relationship Id="rId4" Type="http://schemas.openxmlformats.org/officeDocument/2006/relationships/image" Target="../media/image31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3" Type="http://schemas.openxmlformats.org/officeDocument/2006/relationships/image" Target="../media/image11.jpeg"/><Relationship Id="rId7" Type="http://schemas.openxmlformats.org/officeDocument/2006/relationships/image" Target="../media/image36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Relationship Id="rId9" Type="http://schemas.openxmlformats.org/officeDocument/2006/relationships/image" Target="../media/image38.e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sv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sv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6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8.e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B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s://mail.laferte.org/WorldClient.dll?Session=XJTJ5VK1220FO&amp;View=Attachment&amp;OpenAttachment=1&amp;Number=11681&amp;FolderID=0&amp;Part=2&amp;Filename=ESAfacade.jpg"/>
          <p:cNvSpPr>
            <a:spLocks noChangeAspect="1" noChangeArrowheads="1"/>
          </p:cNvSpPr>
          <p:nvPr/>
        </p:nvSpPr>
        <p:spPr bwMode="auto">
          <a:xfrm>
            <a:off x="-1236662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0" y="4514154"/>
            <a:ext cx="8351838" cy="1754326"/>
          </a:xfrm>
          <a:prstGeom prst="rect">
            <a:avLst/>
          </a:prstGeom>
          <a:solidFill>
            <a:srgbClr val="008080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fr-FR" sz="3600" b="1" dirty="0">
                <a:ln w="6600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BUDGET PRIMITIF</a:t>
            </a:r>
            <a:br>
              <a:rPr lang="fr-FR" sz="3600" b="1" dirty="0">
                <a:ln w="6600">
                  <a:noFill/>
                  <a:prstDash val="solid"/>
                </a:ln>
                <a:latin typeface="Arial Black" panose="020B0A04020102020204" pitchFamily="34" charset="0"/>
              </a:rPr>
            </a:br>
            <a:r>
              <a:rPr lang="fr-FR" sz="3600" b="1" dirty="0">
                <a:ln w="6600">
                  <a:noFill/>
                  <a:prstDash val="solid"/>
                </a:ln>
                <a:solidFill>
                  <a:schemeClr val="bg1"/>
                </a:solidFill>
                <a:latin typeface="Arial Black" panose="020B0A04020102020204" pitchFamily="34" charset="0"/>
              </a:rPr>
              <a:t>2025</a:t>
            </a:r>
          </a:p>
          <a:p>
            <a:pPr algn="r"/>
            <a:endParaRPr lang="fr-FR" sz="3600" b="1" dirty="0">
              <a:ln w="6600">
                <a:noFill/>
                <a:prstDash val="solid"/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95" y="4542808"/>
            <a:ext cx="1512168" cy="151216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882249D-711B-196D-B84A-1D2E572FC5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99" y="130497"/>
            <a:ext cx="5716550" cy="428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67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199268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10</a:t>
            </a:fld>
            <a:endParaRPr lang="fr-FR" b="1" dirty="0"/>
          </a:p>
        </p:txBody>
      </p:sp>
      <p:sp>
        <p:nvSpPr>
          <p:cNvPr id="11" name="Titre 5"/>
          <p:cNvSpPr txBox="1">
            <a:spLocks/>
          </p:cNvSpPr>
          <p:nvPr/>
        </p:nvSpPr>
        <p:spPr>
          <a:xfrm>
            <a:off x="0" y="-18045"/>
            <a:ext cx="8351837" cy="583271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2000" b="1" cap="small" dirty="0">
                <a:latin typeface="+mn-lt"/>
              </a:rPr>
              <a:t>La fiscalité directe et indirecte (Chap 73)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565226"/>
            <a:ext cx="835183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2043" y="762995"/>
            <a:ext cx="699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 </a:t>
            </a: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</a:rPr>
              <a:t>Détail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084" y="182793"/>
            <a:ext cx="1044188" cy="764868"/>
          </a:xfrm>
          <a:prstGeom prst="rect">
            <a:avLst/>
          </a:prstGeom>
          <a:ln w="19050">
            <a:solidFill>
              <a:srgbClr val="808000"/>
            </a:solidFill>
          </a:ln>
        </p:spPr>
      </p:pic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937153"/>
              </p:ext>
            </p:extLst>
          </p:nvPr>
        </p:nvGraphicFramePr>
        <p:xfrm>
          <a:off x="143471" y="1362435"/>
          <a:ext cx="7959028" cy="38863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22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6929">
                  <a:extLst>
                    <a:ext uri="{9D8B030D-6E8A-4147-A177-3AD203B41FA5}">
                      <a16:colId xmlns:a16="http://schemas.microsoft.com/office/drawing/2014/main" val="4048313390"/>
                    </a:ext>
                  </a:extLst>
                </a:gridCol>
              </a:tblGrid>
              <a:tr h="113740">
                <a:tc>
                  <a:txBody>
                    <a:bodyPr/>
                    <a:lstStyle/>
                    <a:p>
                      <a:endParaRPr lang="fr-FR" sz="2000" dirty="0"/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/>
                        <a:t>BP 2025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520">
                <a:tc>
                  <a:txBody>
                    <a:bodyPr/>
                    <a:lstStyle/>
                    <a:p>
                      <a:r>
                        <a:rPr lang="fr-FR" sz="2000" b="1" dirty="0"/>
                        <a:t>Impôts directs locaux dont :</a:t>
                      </a:r>
                    </a:p>
                    <a:p>
                      <a:r>
                        <a:rPr lang="fr-FR" sz="1800" b="1" i="1" dirty="0"/>
                        <a:t>(en 2024 la TH représente 1,6% des impôts direct soit 94 000 €)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20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5 227 000 </a:t>
                      </a:r>
                      <a:r>
                        <a:rPr lang="fr-FR" sz="2000" b="1" dirty="0"/>
                        <a:t>€</a:t>
                      </a:r>
                      <a:endParaRPr lang="fr-FR" sz="2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271">
                <a:tc>
                  <a:txBody>
                    <a:bodyPr/>
                    <a:lstStyle/>
                    <a:p>
                      <a:r>
                        <a:rPr lang="fr-FR" sz="2000" b="1" baseline="0" dirty="0"/>
                        <a:t>Attribution de compensation (CCPS) </a:t>
                      </a:r>
                      <a:endParaRPr lang="fr-FR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b="1" dirty="0"/>
                        <a:t>2 093 243 €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4555">
                <a:tc>
                  <a:txBody>
                    <a:bodyPr/>
                    <a:lstStyle/>
                    <a:p>
                      <a:r>
                        <a:rPr lang="fr-FR" sz="2000" b="1" dirty="0"/>
                        <a:t>Droits de</a:t>
                      </a:r>
                      <a:r>
                        <a:rPr lang="fr-FR" sz="2000" b="1" baseline="0" dirty="0"/>
                        <a:t> place (Marché du jeudi)</a:t>
                      </a:r>
                      <a:endParaRPr lang="fr-FR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b="1" dirty="0"/>
                        <a:t>13 000 €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fr-FR" sz="2000" b="1" dirty="0"/>
                        <a:t>Taxe finale</a:t>
                      </a:r>
                      <a:r>
                        <a:rPr lang="fr-FR" sz="2000" b="1" baseline="0" dirty="0"/>
                        <a:t> sur la consommation d’électricité</a:t>
                      </a:r>
                      <a:endParaRPr lang="fr-FR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220 000 €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fr-FR" sz="2000" b="1" dirty="0"/>
                        <a:t>Taxe additionnelle sur</a:t>
                      </a:r>
                      <a:r>
                        <a:rPr lang="fr-FR" sz="2000" b="1" baseline="0" dirty="0"/>
                        <a:t> les droits de mutation</a:t>
                      </a:r>
                      <a:endParaRPr lang="fr-FR" sz="20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265 000 €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97926529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r>
                        <a:rPr lang="fr-FR" sz="2000" b="1" dirty="0"/>
                        <a:t>Rôles supplémentaires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000" b="1" dirty="0">
                          <a:solidFill>
                            <a:schemeClr val="tx1"/>
                          </a:solidFill>
                        </a:rPr>
                        <a:t>7 000€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950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199268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11</a:t>
            </a:fld>
            <a:endParaRPr lang="fr-FR" b="1" dirty="0"/>
          </a:p>
        </p:txBody>
      </p:sp>
      <p:sp>
        <p:nvSpPr>
          <p:cNvPr id="11" name="Titre 5"/>
          <p:cNvSpPr txBox="1">
            <a:spLocks/>
          </p:cNvSpPr>
          <p:nvPr/>
        </p:nvSpPr>
        <p:spPr>
          <a:xfrm>
            <a:off x="0" y="-18045"/>
            <a:ext cx="8351837" cy="583271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2000" b="1" cap="small" dirty="0">
                <a:latin typeface="+mn-lt"/>
              </a:rPr>
              <a:t>Les dotations et participations (Chap 74)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565226"/>
            <a:ext cx="8351838" cy="0"/>
          </a:xfrm>
          <a:prstGeom prst="line">
            <a:avLst/>
          </a:prstGeom>
          <a:ln w="28575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87487" y="653763"/>
            <a:ext cx="7006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 </a:t>
            </a: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</a:rPr>
              <a:t>Enveloppe de 2 408 688,56 € - BP 2024 pour rappel : 2 367 380 €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084" y="182793"/>
            <a:ext cx="1044188" cy="764868"/>
          </a:xfrm>
          <a:prstGeom prst="rect">
            <a:avLst/>
          </a:prstGeom>
          <a:ln w="19050">
            <a:solidFill>
              <a:srgbClr val="808000"/>
            </a:solidFill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6F59B4B5-0AA9-4C95-F839-F9D2BC8636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77" y="1214618"/>
            <a:ext cx="7035040" cy="432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5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5914790" y="5807659"/>
            <a:ext cx="2199268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12</a:t>
            </a:fld>
            <a:endParaRPr lang="fr-FR" b="1" dirty="0"/>
          </a:p>
        </p:txBody>
      </p:sp>
      <p:sp>
        <p:nvSpPr>
          <p:cNvPr id="11" name="Titre 5"/>
          <p:cNvSpPr txBox="1">
            <a:spLocks/>
          </p:cNvSpPr>
          <p:nvPr/>
        </p:nvSpPr>
        <p:spPr>
          <a:xfrm>
            <a:off x="1" y="-18045"/>
            <a:ext cx="8351838" cy="583271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1900" b="1" cap="small" dirty="0">
                <a:latin typeface="+mn-lt"/>
              </a:rPr>
              <a:t>Les autres recettes (Chap 74)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565226"/>
            <a:ext cx="835183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06" y="135021"/>
            <a:ext cx="1044188" cy="764868"/>
          </a:xfrm>
          <a:prstGeom prst="rect">
            <a:avLst/>
          </a:prstGeom>
          <a:ln w="19050">
            <a:solidFill>
              <a:srgbClr val="808000"/>
            </a:solidFill>
          </a:ln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25956BF-4045-7124-1EEC-340F861FA8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2227865"/>
              </p:ext>
            </p:extLst>
          </p:nvPr>
        </p:nvGraphicFramePr>
        <p:xfrm>
          <a:off x="427129" y="1471809"/>
          <a:ext cx="7497580" cy="3129312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4419626">
                  <a:extLst>
                    <a:ext uri="{9D8B030D-6E8A-4147-A177-3AD203B41FA5}">
                      <a16:colId xmlns:a16="http://schemas.microsoft.com/office/drawing/2014/main" val="2594839977"/>
                    </a:ext>
                  </a:extLst>
                </a:gridCol>
                <a:gridCol w="3077954">
                  <a:extLst>
                    <a:ext uri="{9D8B030D-6E8A-4147-A177-3AD203B41FA5}">
                      <a16:colId xmlns:a16="http://schemas.microsoft.com/office/drawing/2014/main" val="3809566629"/>
                    </a:ext>
                  </a:extLst>
                </a:gridCol>
              </a:tblGrid>
              <a:tr h="391164">
                <a:tc>
                  <a:txBody>
                    <a:bodyPr/>
                    <a:lstStyle/>
                    <a:p>
                      <a:pPr marL="0" algn="l" defTabSz="835213" rtl="0" eaLnBrk="1" fontAlgn="b" latinLnBrk="0" hangingPunct="1"/>
                      <a:endParaRPr lang="fr-FR" sz="18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835213" rtl="0" eaLnBrk="1" fontAlgn="b" latinLnBrk="0" hangingPunct="1"/>
                      <a:r>
                        <a:rPr lang="fr-FR" sz="1800" b="1" kern="1200" dirty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BP 2025 </a:t>
                      </a:r>
                    </a:p>
                  </a:txBody>
                  <a:tcPr marL="9525" marR="9525" marT="9525" marB="0" anchor="b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707112"/>
                  </a:ext>
                </a:extLst>
              </a:tr>
              <a:tr h="391164">
                <a:tc>
                  <a:txBody>
                    <a:bodyPr/>
                    <a:lstStyle/>
                    <a:p>
                      <a:pPr marL="0" algn="l" defTabSz="835213" rtl="0" eaLnBrk="1" fontAlgn="b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</a:rPr>
                        <a:t>DGF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835213" rtl="0" eaLnBrk="1" fontAlgn="b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</a:rPr>
                        <a:t>1 150 000,00 €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1784084"/>
                  </a:ext>
                </a:extLst>
              </a:tr>
              <a:tr h="391164">
                <a:tc>
                  <a:txBody>
                    <a:bodyPr/>
                    <a:lstStyle/>
                    <a:p>
                      <a:pPr marL="0" algn="l" defTabSz="835213" rtl="0" eaLnBrk="1" fontAlgn="b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</a:rPr>
                        <a:t>Compensations fiscales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835213" rtl="0" eaLnBrk="1" fontAlgn="b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</a:rPr>
                        <a:t>765 000,00 €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7400705"/>
                  </a:ext>
                </a:extLst>
              </a:tr>
              <a:tr h="391164">
                <a:tc>
                  <a:txBody>
                    <a:bodyPr/>
                    <a:lstStyle/>
                    <a:p>
                      <a:pPr marL="0" algn="l" defTabSz="835213" rtl="0" eaLnBrk="1" fontAlgn="b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</a:rPr>
                        <a:t>Etat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835213" rtl="0" eaLnBrk="1" fontAlgn="b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</a:rPr>
                        <a:t>14 163,00 €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09582338"/>
                  </a:ext>
                </a:extLst>
              </a:tr>
              <a:tr h="391164">
                <a:tc>
                  <a:txBody>
                    <a:bodyPr/>
                    <a:lstStyle/>
                    <a:p>
                      <a:pPr marL="0" algn="l" defTabSz="835213" rtl="0" eaLnBrk="1" fontAlgn="b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</a:rPr>
                        <a:t>Région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835213" rtl="0" eaLnBrk="1" fontAlgn="b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</a:rPr>
                        <a:t>32 000,00 €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7722808"/>
                  </a:ext>
                </a:extLst>
              </a:tr>
              <a:tr h="391164">
                <a:tc>
                  <a:txBody>
                    <a:bodyPr/>
                    <a:lstStyle/>
                    <a:p>
                      <a:pPr marL="0" algn="l" defTabSz="835213" rtl="0" eaLnBrk="1" fontAlgn="b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</a:rPr>
                        <a:t>FCTVA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835213" rtl="0" eaLnBrk="1" fontAlgn="b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</a:rPr>
                        <a:t>40 000,00 €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5931409"/>
                  </a:ext>
                </a:extLst>
              </a:tr>
              <a:tr h="391164">
                <a:tc>
                  <a:txBody>
                    <a:bodyPr/>
                    <a:lstStyle/>
                    <a:p>
                      <a:pPr marL="0" algn="l" defTabSz="835213" rtl="0" eaLnBrk="1" fontAlgn="b" latinLnBrk="0" hangingPunct="1"/>
                      <a:r>
                        <a:rPr lang="fr-FR" sz="1800" b="1" kern="1200">
                          <a:solidFill>
                            <a:schemeClr val="dk1"/>
                          </a:solidFill>
                        </a:rPr>
                        <a:t>FDPTP</a:t>
                      </a:r>
                      <a:endParaRPr lang="fr-FR" sz="1800" b="1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835213" rtl="0" eaLnBrk="1" fontAlgn="b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</a:rPr>
                        <a:t>112 000,00 €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00837001"/>
                  </a:ext>
                </a:extLst>
              </a:tr>
              <a:tr h="391164">
                <a:tc>
                  <a:txBody>
                    <a:bodyPr/>
                    <a:lstStyle/>
                    <a:p>
                      <a:pPr marL="0" algn="l" defTabSz="835213" rtl="0" eaLnBrk="1" fontAlgn="b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</a:rPr>
                        <a:t>Autres organismes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ctr" defTabSz="835213" rtl="0" eaLnBrk="1" fontAlgn="b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</a:rPr>
                        <a:t>295 525,56 €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80414933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A8E84B1B-59C4-A32F-67E3-9665A69242EC}"/>
              </a:ext>
            </a:extLst>
          </p:cNvPr>
          <p:cNvSpPr txBox="1"/>
          <p:nvPr/>
        </p:nvSpPr>
        <p:spPr>
          <a:xfrm>
            <a:off x="359495" y="738811"/>
            <a:ext cx="6994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 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Détail</a:t>
            </a:r>
          </a:p>
        </p:txBody>
      </p:sp>
    </p:spTree>
    <p:extLst>
      <p:ext uri="{BB962C8B-B14F-4D97-AF65-F5344CB8AC3E}">
        <p14:creationId xmlns:p14="http://schemas.microsoft.com/office/powerpoint/2010/main" val="3273833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199268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13</a:t>
            </a:fld>
            <a:endParaRPr lang="fr-FR" b="1" dirty="0"/>
          </a:p>
        </p:txBody>
      </p:sp>
      <p:sp>
        <p:nvSpPr>
          <p:cNvPr id="11" name="Titre 5"/>
          <p:cNvSpPr txBox="1">
            <a:spLocks/>
          </p:cNvSpPr>
          <p:nvPr/>
        </p:nvSpPr>
        <p:spPr>
          <a:xfrm>
            <a:off x="0" y="-18045"/>
            <a:ext cx="8351837" cy="583271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cap="small" dirty="0">
              <a:latin typeface="+mn-lt"/>
            </a:endParaRPr>
          </a:p>
          <a:p>
            <a:r>
              <a:rPr lang="fr-FR" sz="2000" b="1" cap="small" dirty="0">
                <a:latin typeface="+mn-lt"/>
              </a:rPr>
              <a:t>Budget 2025 - Les autres recettes réelles de fonctionnement (Chap 75,77 et 013)</a:t>
            </a:r>
          </a:p>
          <a:p>
            <a:pPr lvl="0"/>
            <a:endParaRPr lang="fr-FR" sz="2000" b="1" cap="small" dirty="0">
              <a:latin typeface="+mn-lt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565226"/>
            <a:ext cx="835183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15479" y="843553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 </a:t>
            </a: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</a:rPr>
              <a:t>Les autres recettes réelles de fonctionnement (Chap 75, 77 et 013)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79880" y="1492789"/>
            <a:ext cx="712817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chemeClr val="accent4">
                    <a:lumMod val="75000"/>
                  </a:schemeClr>
                </a:solidFill>
              </a:rPr>
              <a:t>Les autres produits de gestion courante (Chap 75) : 110 844 €</a:t>
            </a:r>
            <a:endParaRPr lang="fr-FR" sz="1800" dirty="0">
              <a:solidFill>
                <a:schemeClr val="accent4">
                  <a:lumMod val="75000"/>
                </a:schemeClr>
              </a:solidFill>
            </a:endParaRPr>
          </a:p>
          <a:p>
            <a:pPr marL="900113" lvl="2" indent="-214313">
              <a:buFont typeface="Wingdings" panose="05000000000000000000" pitchFamily="2" charset="2"/>
              <a:buChar char="Ø"/>
            </a:pPr>
            <a:r>
              <a:rPr lang="fr-FR" sz="1800" dirty="0"/>
              <a:t>Loyers MAM, Epicerie bio, local brasseur, Prieur, EMS, Rte de Chaumont, pôle santé</a:t>
            </a:r>
          </a:p>
          <a:p>
            <a:pPr marL="900113" lvl="2" indent="-214313">
              <a:buFont typeface="Wingdings" panose="05000000000000000000" pitchFamily="2" charset="2"/>
              <a:buChar char="Ø"/>
            </a:pPr>
            <a:r>
              <a:rPr lang="fr-FR" sz="1800" dirty="0"/>
              <a:t>Remboursement divers sinistres</a:t>
            </a:r>
          </a:p>
          <a:p>
            <a:pPr marL="900113" lvl="2" indent="-214313">
              <a:buFont typeface="Wingdings" panose="05000000000000000000" pitchFamily="2" charset="2"/>
              <a:buChar char="Ø"/>
            </a:pPr>
            <a:endParaRPr lang="fr-FR" sz="1800" dirty="0">
              <a:highlight>
                <a:srgbClr val="FFFF00"/>
              </a:highlight>
            </a:endParaRPr>
          </a:p>
          <a:p>
            <a:r>
              <a:rPr lang="fr-FR" sz="1800" b="1" dirty="0">
                <a:solidFill>
                  <a:schemeClr val="accent4">
                    <a:lumMod val="75000"/>
                  </a:schemeClr>
                </a:solidFill>
              </a:rPr>
              <a:t>Les produits exceptionnels (Chap 77) : 5 000€</a:t>
            </a:r>
            <a:endParaRPr lang="fr-FR" sz="1800" dirty="0"/>
          </a:p>
          <a:p>
            <a:pPr marL="900113" lvl="2" indent="-214313">
              <a:buFont typeface="Wingdings" panose="05000000000000000000" pitchFamily="2" charset="2"/>
              <a:buChar char="Ø"/>
            </a:pPr>
            <a:r>
              <a:rPr lang="fr-FR" sz="1800" dirty="0"/>
              <a:t>Mandats annulés sur exercice antérieur</a:t>
            </a:r>
          </a:p>
          <a:p>
            <a:pPr lvl="2" algn="r"/>
            <a:endParaRPr lang="fr-FR" sz="1800" dirty="0"/>
          </a:p>
          <a:p>
            <a:r>
              <a:rPr lang="fr-FR" sz="1800" b="1" dirty="0">
                <a:solidFill>
                  <a:schemeClr val="accent4">
                    <a:lumMod val="75000"/>
                  </a:schemeClr>
                </a:solidFill>
              </a:rPr>
              <a:t>Les atténuations de charges (Chap 013) : 61 500 €</a:t>
            </a:r>
          </a:p>
          <a:p>
            <a:pPr marL="900113" lvl="2" indent="-214313">
              <a:buFont typeface="Wingdings" panose="05000000000000000000" pitchFamily="2" charset="2"/>
              <a:buChar char="Ø"/>
            </a:pPr>
            <a:r>
              <a:rPr lang="fr-FR" sz="1800" dirty="0"/>
              <a:t>Remboursement rémunérations &amp; charges, remboursement assurance statutaire (maladies, longue maladie, maternité, paternité). </a:t>
            </a:r>
          </a:p>
          <a:p>
            <a:pPr marL="900113" lvl="2" indent="-214313">
              <a:buFont typeface="Wingdings" panose="05000000000000000000" pitchFamily="2" charset="2"/>
              <a:buChar char="Ø"/>
            </a:pPr>
            <a:endParaRPr lang="fr-FR" sz="1800" dirty="0">
              <a:highlight>
                <a:srgbClr val="FFFF00"/>
              </a:highlight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962" y="546317"/>
            <a:ext cx="1044188" cy="764868"/>
          </a:xfrm>
          <a:prstGeom prst="rect">
            <a:avLst/>
          </a:prstGeom>
          <a:ln w="19050">
            <a:solidFill>
              <a:srgbClr val="808000"/>
            </a:solidFill>
          </a:ln>
        </p:spPr>
      </p:pic>
    </p:spTree>
    <p:extLst>
      <p:ext uri="{BB962C8B-B14F-4D97-AF65-F5344CB8AC3E}">
        <p14:creationId xmlns:p14="http://schemas.microsoft.com/office/powerpoint/2010/main" val="993364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199268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14</a:t>
            </a:fld>
            <a:endParaRPr lang="fr-FR" b="1" dirty="0"/>
          </a:p>
        </p:txBody>
      </p:sp>
      <p:sp>
        <p:nvSpPr>
          <p:cNvPr id="8" name="Titre 5"/>
          <p:cNvSpPr>
            <a:spLocks noGrp="1"/>
          </p:cNvSpPr>
          <p:nvPr>
            <p:ph type="title"/>
          </p:nvPr>
        </p:nvSpPr>
        <p:spPr>
          <a:xfrm>
            <a:off x="-1" y="1679494"/>
            <a:ext cx="8351837" cy="2556072"/>
          </a:xfrm>
          <a:solidFill>
            <a:srgbClr val="E5DEC1"/>
          </a:solidFill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LES DEPENSES </a:t>
            </a:r>
            <a:br>
              <a:rPr lang="fr-F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fr-F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DE FONCTIONNEMENT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0" y="4212257"/>
            <a:ext cx="8351838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-2" y="1668410"/>
            <a:ext cx="8351838" cy="0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125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199268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15</a:t>
            </a:fld>
            <a:endParaRPr lang="fr-FR" b="1" dirty="0"/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565226"/>
            <a:ext cx="835183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25977" y="611857"/>
            <a:ext cx="82704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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Enveloppe de 2 757 863,00 €  -  BP 2024 pour rappel 2 854 298 €</a:t>
            </a:r>
          </a:p>
        </p:txBody>
      </p:sp>
      <p:sp>
        <p:nvSpPr>
          <p:cNvPr id="2" name="Titre 5">
            <a:extLst>
              <a:ext uri="{FF2B5EF4-FFF2-40B4-BE49-F238E27FC236}">
                <a16:creationId xmlns:a16="http://schemas.microsoft.com/office/drawing/2014/main" id="{64EF39EB-4BF6-F9A3-B169-7E45584D3A96}"/>
              </a:ext>
            </a:extLst>
          </p:cNvPr>
          <p:cNvSpPr txBox="1">
            <a:spLocks/>
          </p:cNvSpPr>
          <p:nvPr/>
        </p:nvSpPr>
        <p:spPr>
          <a:xfrm>
            <a:off x="0" y="-18045"/>
            <a:ext cx="8351837" cy="583271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cap="small" dirty="0">
                <a:latin typeface="+mn-lt"/>
              </a:rPr>
              <a:t>BP 2025 – Les dépenses à caractère général</a:t>
            </a:r>
          </a:p>
          <a:p>
            <a:pPr algn="r"/>
            <a:r>
              <a:rPr lang="fr-FR" sz="2000" b="1" cap="small" dirty="0" err="1">
                <a:latin typeface="+mn-lt"/>
              </a:rPr>
              <a:t>Chap</a:t>
            </a:r>
            <a:r>
              <a:rPr lang="fr-FR" sz="2000" b="1" cap="small" dirty="0">
                <a:latin typeface="+mn-lt"/>
              </a:rPr>
              <a:t> 011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F6FFFF4-F69B-DDC4-F2C9-4FDF3647BF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1AE80C-EDBD-57FE-145A-F0007B2F9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79" y="1148497"/>
            <a:ext cx="6902270" cy="4473592"/>
          </a:xfrm>
          <a:prstGeom prst="rect">
            <a:avLst/>
          </a:prstGeom>
        </p:spPr>
      </p:pic>
      <p:sp>
        <p:nvSpPr>
          <p:cNvPr id="9" name="ZoneTexte 2"/>
          <p:cNvSpPr txBox="1"/>
          <p:nvPr/>
        </p:nvSpPr>
        <p:spPr>
          <a:xfrm>
            <a:off x="6581104" y="2019875"/>
            <a:ext cx="18002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05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Secrétariat général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Pôle ressources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Etat civil et citoyenneté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05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Valorisation actions locales et communication</a:t>
            </a:r>
          </a:p>
        </p:txBody>
      </p:sp>
      <p:sp>
        <p:nvSpPr>
          <p:cNvPr id="3" name="Accolade ouvrante 2">
            <a:extLst>
              <a:ext uri="{FF2B5EF4-FFF2-40B4-BE49-F238E27FC236}">
                <a16:creationId xmlns:a16="http://schemas.microsoft.com/office/drawing/2014/main" id="{66C7A83F-2C59-DF74-DAEE-8B7144332981}"/>
              </a:ext>
            </a:extLst>
          </p:cNvPr>
          <p:cNvSpPr/>
          <p:nvPr/>
        </p:nvSpPr>
        <p:spPr>
          <a:xfrm>
            <a:off x="6480175" y="2034802"/>
            <a:ext cx="216024" cy="754215"/>
          </a:xfrm>
          <a:prstGeom prst="leftBrac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1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199268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16</a:t>
            </a:fld>
            <a:endParaRPr lang="fr-FR" b="1" dirty="0"/>
          </a:p>
        </p:txBody>
      </p:sp>
      <p:sp>
        <p:nvSpPr>
          <p:cNvPr id="11" name="Titre 5"/>
          <p:cNvSpPr txBox="1">
            <a:spLocks/>
          </p:cNvSpPr>
          <p:nvPr/>
        </p:nvSpPr>
        <p:spPr>
          <a:xfrm>
            <a:off x="-4737" y="-11235"/>
            <a:ext cx="8351837" cy="583271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2000" b="1" cap="small" dirty="0">
                <a:latin typeface="+mn-lt"/>
              </a:rPr>
              <a:t>BP 2025 – Les dépenses de personnel (Chap 012)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565226"/>
            <a:ext cx="835183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200808" y="705781"/>
            <a:ext cx="63476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600" b="1" dirty="0"/>
              <a:t>Enveloppe globale de 6 472 K€</a:t>
            </a: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1600" b="1" dirty="0"/>
              <a:t>contre 6 271 K€ en 2024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206" y="135021"/>
            <a:ext cx="1044188" cy="764868"/>
          </a:xfrm>
          <a:prstGeom prst="rect">
            <a:avLst/>
          </a:prstGeom>
          <a:ln w="19050">
            <a:solidFill>
              <a:srgbClr val="808000"/>
            </a:solidFill>
          </a:ln>
        </p:spPr>
      </p:pic>
      <p:graphicFrame>
        <p:nvGraphicFramePr>
          <p:cNvPr id="5" name="Graphique 4">
            <a:extLst>
              <a:ext uri="{FF2B5EF4-FFF2-40B4-BE49-F238E27FC236}">
                <a16:creationId xmlns:a16="http://schemas.microsoft.com/office/drawing/2014/main" id="{8E589A72-2CE0-E702-6545-15B161FE1DD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2183266"/>
              </p:ext>
            </p:extLst>
          </p:nvPr>
        </p:nvGraphicFramePr>
        <p:xfrm>
          <a:off x="230026" y="1386044"/>
          <a:ext cx="7891785" cy="4410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19791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smtClean="0"/>
              <a:pPr rtl="0"/>
              <a:t>17</a:t>
            </a:fld>
            <a:endParaRPr lang="fr-FR" dirty="0"/>
          </a:p>
        </p:txBody>
      </p:sp>
      <p:sp>
        <p:nvSpPr>
          <p:cNvPr id="9" name="Titre 5"/>
          <p:cNvSpPr txBox="1">
            <a:spLocks/>
          </p:cNvSpPr>
          <p:nvPr/>
        </p:nvSpPr>
        <p:spPr>
          <a:xfrm>
            <a:off x="265" y="-17844"/>
            <a:ext cx="8351308" cy="583234"/>
          </a:xfrm>
          <a:prstGeom prst="rect">
            <a:avLst/>
          </a:prstGeom>
          <a:solidFill>
            <a:srgbClr val="E5DEC1"/>
          </a:solidFill>
        </p:spPr>
        <p:txBody>
          <a:bodyPr vert="horz" lIns="91435" tIns="45717" rIns="91435" bIns="45717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cap="small" dirty="0">
                <a:latin typeface="+mn-lt"/>
              </a:rPr>
              <a:t>Les dépenses réelles de fonctionnement – les charges de personnel (CH 12)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265" y="565388"/>
            <a:ext cx="8351309" cy="0"/>
          </a:xfrm>
          <a:prstGeom prst="line">
            <a:avLst/>
          </a:prstGeom>
          <a:ln w="28575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53" y="468009"/>
            <a:ext cx="1044122" cy="764820"/>
          </a:xfrm>
          <a:prstGeom prst="rect">
            <a:avLst/>
          </a:prstGeom>
          <a:ln w="19050">
            <a:solidFill>
              <a:srgbClr val="808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225385" y="692847"/>
            <a:ext cx="6533549" cy="723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000" b="1" dirty="0">
                <a:solidFill>
                  <a:schemeClr val="accent2"/>
                </a:solidFill>
              </a:rPr>
              <a:t>Orientations budgétaires 2025 </a:t>
            </a:r>
          </a:p>
          <a:p>
            <a:pPr>
              <a:spcBef>
                <a:spcPts val="600"/>
              </a:spcBef>
            </a:pPr>
            <a:r>
              <a:rPr lang="fr-FR" sz="1600" b="1" dirty="0"/>
              <a:t>Enveloppe globale de 6 472 K€</a:t>
            </a: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1600" b="1" dirty="0"/>
              <a:t>contre 6 271 K€ en 2024</a:t>
            </a:r>
          </a:p>
        </p:txBody>
      </p:sp>
      <p:sp>
        <p:nvSpPr>
          <p:cNvPr id="2" name="Rectangle 1"/>
          <p:cNvSpPr/>
          <p:nvPr/>
        </p:nvSpPr>
        <p:spPr>
          <a:xfrm>
            <a:off x="180897" y="1484643"/>
            <a:ext cx="8027470" cy="50988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fr-FR" sz="18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masse salariale de base qui augmente suite aux décisions de 2024 et qui vont se répercuter en année pleine en 2025 :</a:t>
            </a:r>
          </a:p>
          <a:p>
            <a:pPr marL="313205" indent="-313205">
              <a:lnSpc>
                <a:spcPct val="107000"/>
              </a:lnSpc>
              <a:spcAft>
                <a:spcPts val="913"/>
              </a:spcAft>
              <a:buFont typeface="Wingdings" panose="05000000000000000000" pitchFamily="2" charset="2"/>
              <a:buChar char=""/>
            </a:pPr>
            <a:r>
              <a:rPr lang="fr-FR" sz="1800" dirty="0"/>
              <a:t>Variation des effectifs (permanents-accroissements-remplacements): - 143 K€</a:t>
            </a: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3205" indent="-313205">
              <a:lnSpc>
                <a:spcPct val="107000"/>
              </a:lnSpc>
              <a:spcAft>
                <a:spcPts val="913"/>
              </a:spcAft>
              <a:buFont typeface="Wingdings" panose="05000000000000000000" pitchFamily="2" charset="2"/>
              <a:buChar char="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Augmentations liées aux promotions sociales 2024 : + 47 K€</a:t>
            </a:r>
          </a:p>
          <a:p>
            <a:pPr marL="313205" indent="-313205">
              <a:lnSpc>
                <a:spcPct val="107000"/>
              </a:lnSpc>
              <a:spcAft>
                <a:spcPts val="913"/>
              </a:spcAft>
              <a:buFont typeface="Wingdings" panose="05000000000000000000" pitchFamily="2" charset="2"/>
              <a:buChar char="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Augmentations liées aux promotions sociales 2025 : + 16 K€</a:t>
            </a:r>
          </a:p>
          <a:p>
            <a:pPr marL="313205" indent="-313205">
              <a:lnSpc>
                <a:spcPct val="107000"/>
              </a:lnSpc>
              <a:spcAft>
                <a:spcPts val="913"/>
              </a:spcAft>
              <a:buFont typeface="Wingdings" panose="05000000000000000000" pitchFamily="2" charset="2"/>
              <a:buChar char="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Prévision globale au BP 2024 du RIFSEP + FMD + PPA : - 40 K€</a:t>
            </a:r>
          </a:p>
          <a:p>
            <a:pPr marL="313205" indent="-313205">
              <a:lnSpc>
                <a:spcPct val="107000"/>
              </a:lnSpc>
              <a:spcAft>
                <a:spcPts val="913"/>
              </a:spcAft>
              <a:buFont typeface="Wingdings" panose="05000000000000000000" pitchFamily="2" charset="2"/>
              <a:buChar char="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Aboutissement des négociations salariales – nouveau régime indemnitaire : + 25 K€</a:t>
            </a:r>
          </a:p>
          <a:p>
            <a:pPr marL="313205" indent="-313205">
              <a:lnSpc>
                <a:spcPct val="107000"/>
              </a:lnSpc>
              <a:spcAft>
                <a:spcPts val="913"/>
              </a:spcAft>
              <a:buFont typeface="Wingdings" panose="05000000000000000000" pitchFamily="2" charset="2"/>
              <a:buChar char="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Augmentation des variables : + 97 K€ (dont Forfait Mobilité Durable 18 K€)</a:t>
            </a:r>
          </a:p>
          <a:p>
            <a:pPr marL="313205" indent="-313205">
              <a:lnSpc>
                <a:spcPct val="107000"/>
              </a:lnSpc>
              <a:spcAft>
                <a:spcPts val="913"/>
              </a:spcAft>
              <a:buFont typeface="Wingdings" panose="05000000000000000000" pitchFamily="2" charset="2"/>
              <a:buChar char=""/>
            </a:pPr>
            <a:r>
              <a:rPr lang="fr-FR" sz="1800" dirty="0"/>
              <a:t>Augmentation assurance statutaires : + 15 K€</a:t>
            </a:r>
            <a:endParaRPr lang="fr-FR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3205" indent="-313205">
              <a:lnSpc>
                <a:spcPct val="107000"/>
              </a:lnSpc>
              <a:spcAft>
                <a:spcPts val="913"/>
              </a:spcAft>
              <a:buFont typeface="Wingdings" panose="05000000000000000000" pitchFamily="2" charset="2"/>
              <a:buChar char="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Augmentation de la CNRACL au 1</a:t>
            </a:r>
            <a:r>
              <a:rPr lang="fr-FR" sz="1800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</a:t>
            </a: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janvier 2025 : + 110 K€</a:t>
            </a:r>
          </a:p>
          <a:p>
            <a:pPr marL="313205" indent="-313205">
              <a:lnSpc>
                <a:spcPct val="107000"/>
              </a:lnSpc>
              <a:spcAft>
                <a:spcPts val="913"/>
              </a:spcAft>
              <a:buFont typeface="Wingdings" panose="05000000000000000000" pitchFamily="2" charset="2"/>
              <a:buChar char="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Transfert et monétisation des CET : - 10 K€</a:t>
            </a:r>
          </a:p>
          <a:p>
            <a:pPr>
              <a:lnSpc>
                <a:spcPct val="107000"/>
              </a:lnSpc>
              <a:spcAft>
                <a:spcPts val="913"/>
              </a:spcAft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02511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smtClean="0"/>
              <a:pPr rtl="0"/>
              <a:t>18</a:t>
            </a:fld>
            <a:endParaRPr lang="fr-FR" dirty="0"/>
          </a:p>
        </p:txBody>
      </p:sp>
      <p:sp>
        <p:nvSpPr>
          <p:cNvPr id="9" name="Titre 5"/>
          <p:cNvSpPr txBox="1">
            <a:spLocks/>
          </p:cNvSpPr>
          <p:nvPr/>
        </p:nvSpPr>
        <p:spPr>
          <a:xfrm>
            <a:off x="265" y="-17844"/>
            <a:ext cx="8351308" cy="583234"/>
          </a:xfrm>
          <a:prstGeom prst="rect">
            <a:avLst/>
          </a:prstGeom>
          <a:solidFill>
            <a:srgbClr val="E5DEC1"/>
          </a:solidFill>
        </p:spPr>
        <p:txBody>
          <a:bodyPr vert="horz" lIns="91435" tIns="45717" rIns="91435" bIns="45717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cap="small" dirty="0">
                <a:latin typeface="+mn-lt"/>
              </a:rPr>
              <a:t>Les dépenses réelles de fonctionnement – les charges de personnel (CH 12)</a:t>
            </a:r>
          </a:p>
        </p:txBody>
      </p:sp>
      <p:cxnSp>
        <p:nvCxnSpPr>
          <p:cNvPr id="11" name="Connecteur droit 10"/>
          <p:cNvCxnSpPr/>
          <p:nvPr/>
        </p:nvCxnSpPr>
        <p:spPr>
          <a:xfrm>
            <a:off x="265" y="565388"/>
            <a:ext cx="8351309" cy="0"/>
          </a:xfrm>
          <a:prstGeom prst="line">
            <a:avLst/>
          </a:prstGeom>
          <a:ln w="28575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4053" y="468009"/>
            <a:ext cx="1044122" cy="764820"/>
          </a:xfrm>
          <a:prstGeom prst="rect">
            <a:avLst/>
          </a:prstGeom>
          <a:ln w="19050">
            <a:solidFill>
              <a:srgbClr val="808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323663" y="803142"/>
            <a:ext cx="65335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fr-FR" sz="2000" b="1" dirty="0">
                <a:solidFill>
                  <a:schemeClr val="accent2"/>
                </a:solidFill>
              </a:rPr>
              <a:t>Orientations budgétaires 2025 </a:t>
            </a:r>
          </a:p>
        </p:txBody>
      </p:sp>
      <p:sp>
        <p:nvSpPr>
          <p:cNvPr id="2" name="Rectangle 1"/>
          <p:cNvSpPr/>
          <p:nvPr/>
        </p:nvSpPr>
        <p:spPr>
          <a:xfrm>
            <a:off x="359495" y="3094104"/>
            <a:ext cx="5328414" cy="2035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1000"/>
              </a:spcAft>
            </a:pPr>
            <a:r>
              <a:rPr lang="fr-FR" sz="1800" b="1" i="1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Recettes prévisionnelles 441 K€ :</a:t>
            </a:r>
            <a:endParaRPr lang="fr-FR" sz="1800" i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13205" indent="-313205">
              <a:lnSpc>
                <a:spcPct val="107000"/>
              </a:lnSpc>
              <a:spcAft>
                <a:spcPts val="913"/>
              </a:spcAft>
              <a:buFont typeface="Wingdings" panose="05000000000000000000" pitchFamily="2" charset="2"/>
              <a:buChar char="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Assurance statutaire : 103 K€ </a:t>
            </a:r>
          </a:p>
          <a:p>
            <a:pPr marL="313205" indent="-313205">
              <a:lnSpc>
                <a:spcPct val="107000"/>
              </a:lnSpc>
              <a:spcAft>
                <a:spcPts val="913"/>
              </a:spcAft>
              <a:buFont typeface="Wingdings" panose="05000000000000000000" pitchFamily="2" charset="2"/>
              <a:buChar char="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à disposition auprès de la CCPS  : 276 K€</a:t>
            </a:r>
          </a:p>
          <a:p>
            <a:pPr marL="313205" indent="-313205">
              <a:lnSpc>
                <a:spcPct val="107000"/>
              </a:lnSpc>
              <a:spcAft>
                <a:spcPts val="913"/>
              </a:spcAft>
              <a:buFont typeface="Wingdings" panose="05000000000000000000" pitchFamily="2" charset="2"/>
              <a:buChar char="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à disposition auprès de l’Harmonie : 46 K€</a:t>
            </a:r>
          </a:p>
          <a:p>
            <a:pPr marL="313205" indent="-313205">
              <a:lnSpc>
                <a:spcPct val="107000"/>
              </a:lnSpc>
              <a:spcAft>
                <a:spcPts val="913"/>
              </a:spcAft>
              <a:buFont typeface="Wingdings" panose="05000000000000000000" pitchFamily="2" charset="2"/>
              <a:buChar char=""/>
            </a:pPr>
            <a:r>
              <a:rPr lang="fr-FR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FIPH :  16 K€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81300ED-C93D-4622-65EC-A336D7FEA45E}"/>
              </a:ext>
            </a:extLst>
          </p:cNvPr>
          <p:cNvSpPr txBox="1"/>
          <p:nvPr/>
        </p:nvSpPr>
        <p:spPr>
          <a:xfrm>
            <a:off x="323663" y="1592164"/>
            <a:ext cx="7272808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fr-FR" sz="1800" dirty="0"/>
              <a:t>Recrutements remplacements 2025 : + 95 K€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fr-FR" sz="1800" dirty="0"/>
              <a:t>Validation de services CNRACL : - 3 K€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fr-FR" sz="1800" dirty="0"/>
              <a:t>Expertises médicales : + 2 K€</a:t>
            </a:r>
          </a:p>
          <a:p>
            <a:pPr marL="285750" indent="-285750">
              <a:spcAft>
                <a:spcPts val="900"/>
              </a:spcAft>
              <a:buFont typeface="Wingdings" panose="05000000000000000000" pitchFamily="2" charset="2"/>
              <a:buChar char="§"/>
            </a:pPr>
            <a:r>
              <a:rPr lang="fr-FR" sz="1800" dirty="0"/>
              <a:t>Mutualisation : - 10 K€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C5E14BB-FBB5-5A90-1745-5228AD5A3641}"/>
              </a:ext>
            </a:extLst>
          </p:cNvPr>
          <p:cNvSpPr/>
          <p:nvPr/>
        </p:nvSpPr>
        <p:spPr>
          <a:xfrm>
            <a:off x="313051" y="1162020"/>
            <a:ext cx="63476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1800" b="1" dirty="0"/>
              <a:t>Enveloppe globale de 6 472 K€</a:t>
            </a:r>
            <a:r>
              <a:rPr lang="fr-FR" sz="1800" b="1" dirty="0">
                <a:solidFill>
                  <a:srgbClr val="FF0000"/>
                </a:solidFill>
              </a:rPr>
              <a:t> </a:t>
            </a:r>
            <a:r>
              <a:rPr lang="fr-FR" sz="1800" b="1" dirty="0"/>
              <a:t>contre 6 271 K€ en 2024</a:t>
            </a:r>
          </a:p>
        </p:txBody>
      </p:sp>
    </p:spTree>
    <p:extLst>
      <p:ext uri="{BB962C8B-B14F-4D97-AF65-F5344CB8AC3E}">
        <p14:creationId xmlns:p14="http://schemas.microsoft.com/office/powerpoint/2010/main" val="391900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smtClean="0"/>
              <a:pPr rtl="0"/>
              <a:t>19</a:t>
            </a:fld>
            <a:endParaRPr lang="fr-FR" dirty="0"/>
          </a:p>
        </p:txBody>
      </p:sp>
      <p:sp>
        <p:nvSpPr>
          <p:cNvPr id="8" name="Titre 5"/>
          <p:cNvSpPr txBox="1">
            <a:spLocks/>
          </p:cNvSpPr>
          <p:nvPr/>
        </p:nvSpPr>
        <p:spPr>
          <a:xfrm>
            <a:off x="-32068" y="0"/>
            <a:ext cx="8351837" cy="583271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cap="small" dirty="0">
                <a:latin typeface="+mn-lt"/>
              </a:rPr>
              <a:t>Les dépenses réelles de fonctionnement – les autres charges de gestion courante</a:t>
            </a:r>
          </a:p>
          <a:p>
            <a:r>
              <a:rPr lang="fr-FR" sz="2000" b="1" cap="small" dirty="0">
                <a:latin typeface="+mn-lt"/>
              </a:rPr>
              <a:t>(CH 65 )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0" y="565226"/>
            <a:ext cx="835183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55" y="455621"/>
            <a:ext cx="1044188" cy="764868"/>
          </a:xfrm>
          <a:prstGeom prst="rect">
            <a:avLst/>
          </a:prstGeom>
          <a:ln w="19050">
            <a:solidFill>
              <a:srgbClr val="808000"/>
            </a:solidFill>
          </a:ln>
        </p:spPr>
      </p:pic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5879771"/>
              </p:ext>
            </p:extLst>
          </p:nvPr>
        </p:nvGraphicFramePr>
        <p:xfrm>
          <a:off x="816299" y="1830993"/>
          <a:ext cx="6719239" cy="176886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911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7774">
                  <a:extLst>
                    <a:ext uri="{9D8B030D-6E8A-4147-A177-3AD203B41FA5}">
                      <a16:colId xmlns:a16="http://schemas.microsoft.com/office/drawing/2014/main" val="2032962658"/>
                    </a:ext>
                  </a:extLst>
                </a:gridCol>
              </a:tblGrid>
              <a:tr h="371073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BP 2025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fr-FR" sz="1800" b="1" dirty="0"/>
                        <a:t>Indemnités</a:t>
                      </a:r>
                      <a:r>
                        <a:rPr lang="fr-FR" sz="1800" b="1" baseline="0" dirty="0"/>
                        <a:t> élus</a:t>
                      </a:r>
                      <a:endParaRPr lang="fr-FR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156 270 </a:t>
                      </a:r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€</a:t>
                      </a:r>
                      <a:endParaRPr lang="fr-FR" sz="18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328">
                <a:tc>
                  <a:txBody>
                    <a:bodyPr/>
                    <a:lstStyle/>
                    <a:p>
                      <a:r>
                        <a:rPr lang="fr-FR" sz="1800" b="1" dirty="0"/>
                        <a:t>Subventions</a:t>
                      </a:r>
                      <a:r>
                        <a:rPr lang="fr-FR" sz="1800" b="1" baseline="0" dirty="0"/>
                        <a:t> aux associations et Mayotte</a:t>
                      </a:r>
                      <a:endParaRPr lang="fr-FR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1" dirty="0">
                          <a:solidFill>
                            <a:schemeClr val="tx1"/>
                          </a:solidFill>
                        </a:rPr>
                        <a:t>204 267 €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948">
                <a:tc>
                  <a:txBody>
                    <a:bodyPr/>
                    <a:lstStyle/>
                    <a:p>
                      <a:r>
                        <a:rPr lang="fr-FR" sz="1800" b="1" dirty="0"/>
                        <a:t>Subvention Ecole Ste Thérèse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1" dirty="0"/>
                        <a:t>46 226 €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19619699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r>
                        <a:rPr lang="fr-FR" sz="1800" b="1" dirty="0"/>
                        <a:t>Subvention au CCAS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1" dirty="0"/>
                        <a:t>90 000 €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308427" y="796530"/>
            <a:ext cx="767084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</a:rPr>
              <a:t>Enveloppe de 551 423 euros – Pour rappel au BP 2024 : 534 338,35€ 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endParaRPr lang="fr-FR" sz="18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</a:rPr>
              <a:t>Dont  : </a:t>
            </a:r>
          </a:p>
        </p:txBody>
      </p:sp>
    </p:spTree>
    <p:extLst>
      <p:ext uri="{BB962C8B-B14F-4D97-AF65-F5344CB8AC3E}">
        <p14:creationId xmlns:p14="http://schemas.microsoft.com/office/powerpoint/2010/main" val="295905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199268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2</a:t>
            </a:fld>
            <a:endParaRPr lang="fr-FR" b="1" dirty="0"/>
          </a:p>
        </p:txBody>
      </p:sp>
      <p:sp>
        <p:nvSpPr>
          <p:cNvPr id="9" name="Titre 5"/>
          <p:cNvSpPr>
            <a:spLocks noGrp="1"/>
          </p:cNvSpPr>
          <p:nvPr>
            <p:ph type="title"/>
          </p:nvPr>
        </p:nvSpPr>
        <p:spPr>
          <a:xfrm>
            <a:off x="1" y="1619969"/>
            <a:ext cx="8351837" cy="2556072"/>
          </a:xfrm>
          <a:solidFill>
            <a:srgbClr val="E5DEC1"/>
          </a:solidFill>
        </p:spPr>
        <p:txBody>
          <a:bodyPr>
            <a:normAutofit/>
          </a:bodyPr>
          <a:lstStyle/>
          <a:p>
            <a:pPr algn="ctr"/>
            <a:r>
              <a:rPr lang="fr-F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BUDGET PRINCIPAL</a:t>
            </a:r>
          </a:p>
        </p:txBody>
      </p:sp>
      <p:cxnSp>
        <p:nvCxnSpPr>
          <p:cNvPr id="6" name="Connecteur droit 5"/>
          <p:cNvCxnSpPr/>
          <p:nvPr/>
        </p:nvCxnSpPr>
        <p:spPr>
          <a:xfrm>
            <a:off x="0" y="4176041"/>
            <a:ext cx="8351838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0" y="1608885"/>
            <a:ext cx="8351838" cy="0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34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smtClean="0"/>
              <a:pPr rtl="0"/>
              <a:t>20</a:t>
            </a:fld>
            <a:endParaRPr lang="fr-FR" dirty="0"/>
          </a:p>
        </p:txBody>
      </p:sp>
      <p:sp>
        <p:nvSpPr>
          <p:cNvPr id="8" name="Titre 5"/>
          <p:cNvSpPr txBox="1">
            <a:spLocks/>
          </p:cNvSpPr>
          <p:nvPr/>
        </p:nvSpPr>
        <p:spPr>
          <a:xfrm>
            <a:off x="0" y="-18045"/>
            <a:ext cx="8351837" cy="583271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cap="small" dirty="0">
                <a:latin typeface="+mn-lt"/>
              </a:rPr>
              <a:t>Les dépenses réelles de fonctionnement – Les subventions aux associations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0" y="565226"/>
            <a:ext cx="835183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55" y="455621"/>
            <a:ext cx="1044188" cy="764868"/>
          </a:xfrm>
          <a:prstGeom prst="rect">
            <a:avLst/>
          </a:prstGeom>
          <a:ln w="19050">
            <a:solidFill>
              <a:srgbClr val="808000"/>
            </a:solidFill>
          </a:ln>
        </p:spPr>
      </p:pic>
      <p:sp>
        <p:nvSpPr>
          <p:cNvPr id="2" name="ZoneTexte 1"/>
          <p:cNvSpPr txBox="1"/>
          <p:nvPr/>
        </p:nvSpPr>
        <p:spPr>
          <a:xfrm>
            <a:off x="2642047" y="1084752"/>
            <a:ext cx="3456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cap="small" dirty="0">
                <a:ea typeface="+mj-ea"/>
                <a:cs typeface="+mj-cs"/>
              </a:rPr>
              <a:t>SPORTS COMPETITIONS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F6327C0-BC24-BB6C-5DC2-2550753A0A13}"/>
              </a:ext>
            </a:extLst>
          </p:cNvPr>
          <p:cNvSpPr txBox="1"/>
          <p:nvPr/>
        </p:nvSpPr>
        <p:spPr>
          <a:xfrm>
            <a:off x="1043292" y="671809"/>
            <a:ext cx="6156963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Un budget de 204 267 € dédié aux associations en 2025</a:t>
            </a:r>
          </a:p>
        </p:txBody>
      </p:sp>
      <p:pic>
        <p:nvPicPr>
          <p:cNvPr id="5" name="Graphique 4" descr="Coche avec un remplissage uni">
            <a:extLst>
              <a:ext uri="{FF2B5EF4-FFF2-40B4-BE49-F238E27FC236}">
                <a16:creationId xmlns:a16="http://schemas.microsoft.com/office/drawing/2014/main" id="{DB1CDE5C-B2E6-A08B-A404-963E1768FB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8697" y="634201"/>
            <a:ext cx="457200" cy="4572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EE26CEC8-6726-5523-4A40-975D8C19C44E}"/>
              </a:ext>
            </a:extLst>
          </p:cNvPr>
          <p:cNvSpPr txBox="1"/>
          <p:nvPr/>
        </p:nvSpPr>
        <p:spPr>
          <a:xfrm>
            <a:off x="683626" y="5057388"/>
            <a:ext cx="76328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/>
              <a:t>Enveloppe complémentaire de 2500 € pour les déplacements exceptionnels hors région</a:t>
            </a:r>
          </a:p>
        </p:txBody>
      </p:sp>
      <p:pic>
        <p:nvPicPr>
          <p:cNvPr id="15" name="Graphique 14" descr="Bus avec un remplissage uni">
            <a:extLst>
              <a:ext uri="{FF2B5EF4-FFF2-40B4-BE49-F238E27FC236}">
                <a16:creationId xmlns:a16="http://schemas.microsoft.com/office/drawing/2014/main" id="{0BBDC106-58CA-FD0C-7B7E-83501315646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07297" y="4678066"/>
            <a:ext cx="914400" cy="914400"/>
          </a:xfrm>
          <a:prstGeom prst="rect">
            <a:avLst/>
          </a:prstGeom>
        </p:spPr>
      </p:pic>
      <p:pic>
        <p:nvPicPr>
          <p:cNvPr id="7" name="Graphique 6" descr="Podium avec un remplissage uni">
            <a:extLst>
              <a:ext uri="{FF2B5EF4-FFF2-40B4-BE49-F238E27FC236}">
                <a16:creationId xmlns:a16="http://schemas.microsoft.com/office/drawing/2014/main" id="{B5B8BD78-AB26-7A5F-DDFC-7704D97678B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192143" y="639258"/>
            <a:ext cx="914400" cy="9144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B632794-1B9B-0B23-B227-0C0000CD157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83716" y="1484862"/>
            <a:ext cx="4114715" cy="3416898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AF3720C6-3484-3630-8ACF-F930418F22D3}"/>
              </a:ext>
            </a:extLst>
          </p:cNvPr>
          <p:cNvSpPr txBox="1"/>
          <p:nvPr/>
        </p:nvSpPr>
        <p:spPr>
          <a:xfrm>
            <a:off x="4830066" y="5375676"/>
            <a:ext cx="2952328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Total : 50 512 euros</a:t>
            </a:r>
          </a:p>
        </p:txBody>
      </p:sp>
    </p:spTree>
    <p:extLst>
      <p:ext uri="{BB962C8B-B14F-4D97-AF65-F5344CB8AC3E}">
        <p14:creationId xmlns:p14="http://schemas.microsoft.com/office/powerpoint/2010/main" val="162344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smtClean="0"/>
              <a:pPr rtl="0"/>
              <a:t>21</a:t>
            </a:fld>
            <a:endParaRPr lang="fr-FR" dirty="0"/>
          </a:p>
        </p:txBody>
      </p:sp>
      <p:sp>
        <p:nvSpPr>
          <p:cNvPr id="8" name="Titre 5"/>
          <p:cNvSpPr txBox="1">
            <a:spLocks/>
          </p:cNvSpPr>
          <p:nvPr/>
        </p:nvSpPr>
        <p:spPr>
          <a:xfrm>
            <a:off x="0" y="-18045"/>
            <a:ext cx="8351837" cy="583271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cap="small" dirty="0">
                <a:latin typeface="+mn-lt"/>
              </a:rPr>
              <a:t>Les dépenses réelles de fonctionnement – Les subventions aux associations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0" y="565226"/>
            <a:ext cx="835183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55" y="455621"/>
            <a:ext cx="1044188" cy="764868"/>
          </a:xfrm>
          <a:prstGeom prst="rect">
            <a:avLst/>
          </a:prstGeom>
          <a:ln w="19050">
            <a:solidFill>
              <a:srgbClr val="808000"/>
            </a:solidFill>
          </a:ln>
        </p:spPr>
      </p:pic>
      <p:sp>
        <p:nvSpPr>
          <p:cNvPr id="2" name="ZoneTexte 1"/>
          <p:cNvSpPr txBox="1"/>
          <p:nvPr/>
        </p:nvSpPr>
        <p:spPr>
          <a:xfrm>
            <a:off x="215479" y="759744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cap="small" dirty="0">
                <a:ea typeface="+mj-ea"/>
                <a:cs typeface="+mj-cs"/>
              </a:rPr>
              <a:t>SPORTS LOISIRS</a:t>
            </a:r>
          </a:p>
        </p:txBody>
      </p:sp>
      <p:pic>
        <p:nvPicPr>
          <p:cNvPr id="18" name="Graphique 17" descr="Marcher avec un remplissage uni">
            <a:extLst>
              <a:ext uri="{FF2B5EF4-FFF2-40B4-BE49-F238E27FC236}">
                <a16:creationId xmlns:a16="http://schemas.microsoft.com/office/drawing/2014/main" id="{177A4845-A859-336C-116A-05B8A78CE5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99655" y="611020"/>
            <a:ext cx="796921" cy="796921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9B2188B0-8A3C-C4B8-548A-F04347B9F2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7687" y="1570463"/>
            <a:ext cx="4365079" cy="324190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465763D4-D541-941C-028A-5629B6D04077}"/>
              </a:ext>
            </a:extLst>
          </p:cNvPr>
          <p:cNvSpPr txBox="1"/>
          <p:nvPr/>
        </p:nvSpPr>
        <p:spPr>
          <a:xfrm>
            <a:off x="5040015" y="4903004"/>
            <a:ext cx="2952328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Total : 9 302 euros</a:t>
            </a:r>
          </a:p>
        </p:txBody>
      </p:sp>
    </p:spTree>
    <p:extLst>
      <p:ext uri="{BB962C8B-B14F-4D97-AF65-F5344CB8AC3E}">
        <p14:creationId xmlns:p14="http://schemas.microsoft.com/office/powerpoint/2010/main" val="322442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smtClean="0"/>
              <a:pPr rtl="0"/>
              <a:t>22</a:t>
            </a:fld>
            <a:endParaRPr lang="fr-FR" dirty="0"/>
          </a:p>
        </p:txBody>
      </p:sp>
      <p:sp>
        <p:nvSpPr>
          <p:cNvPr id="8" name="Titre 5"/>
          <p:cNvSpPr txBox="1">
            <a:spLocks/>
          </p:cNvSpPr>
          <p:nvPr/>
        </p:nvSpPr>
        <p:spPr>
          <a:xfrm>
            <a:off x="0" y="-18045"/>
            <a:ext cx="8351837" cy="583271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cap="small" dirty="0">
                <a:latin typeface="+mn-lt"/>
              </a:rPr>
              <a:t>Les dépenses réelles de fonctionnement – Les subventions aux associations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0" y="565226"/>
            <a:ext cx="835183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55" y="455621"/>
            <a:ext cx="1044188" cy="764868"/>
          </a:xfrm>
          <a:prstGeom prst="rect">
            <a:avLst/>
          </a:prstGeom>
          <a:ln w="19050">
            <a:solidFill>
              <a:srgbClr val="808000"/>
            </a:solidFill>
          </a:ln>
        </p:spPr>
      </p:pic>
      <p:sp>
        <p:nvSpPr>
          <p:cNvPr id="2" name="ZoneTexte 1"/>
          <p:cNvSpPr txBox="1"/>
          <p:nvPr/>
        </p:nvSpPr>
        <p:spPr>
          <a:xfrm>
            <a:off x="336174" y="746525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cap="small" dirty="0">
                <a:ea typeface="+mj-ea"/>
                <a:cs typeface="+mj-cs"/>
              </a:rPr>
              <a:t>CARITATIF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B520997-6637-FBAC-A1B3-5D54FC2EA2B2}"/>
              </a:ext>
            </a:extLst>
          </p:cNvPr>
          <p:cNvSpPr txBox="1"/>
          <p:nvPr/>
        </p:nvSpPr>
        <p:spPr>
          <a:xfrm>
            <a:off x="1659458" y="5501320"/>
            <a:ext cx="5032920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Enveloppe de 2 000 € au titre de la bourse aux permis</a:t>
            </a:r>
          </a:p>
        </p:txBody>
      </p:sp>
      <p:pic>
        <p:nvPicPr>
          <p:cNvPr id="7" name="Graphique 6" descr="Voiture avec un remplissage uni">
            <a:extLst>
              <a:ext uri="{FF2B5EF4-FFF2-40B4-BE49-F238E27FC236}">
                <a16:creationId xmlns:a16="http://schemas.microsoft.com/office/drawing/2014/main" id="{35A6C4DF-BEB9-868F-CB89-D8B68C71E1E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8241" y="5141588"/>
            <a:ext cx="914400" cy="914400"/>
          </a:xfrm>
          <a:prstGeom prst="rect">
            <a:avLst/>
          </a:prstGeom>
        </p:spPr>
      </p:pic>
      <p:pic>
        <p:nvPicPr>
          <p:cNvPr id="15" name="Graphique 14" descr="Vivats avec un remplissage uni">
            <a:extLst>
              <a:ext uri="{FF2B5EF4-FFF2-40B4-BE49-F238E27FC236}">
                <a16:creationId xmlns:a16="http://schemas.microsoft.com/office/drawing/2014/main" id="{0C145963-31B3-4835-833E-D1FF8B291A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63751" y="577991"/>
            <a:ext cx="831124" cy="83112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1EAD47A-BB39-0D03-0B97-43C5052232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35658" y="1408398"/>
            <a:ext cx="4680520" cy="378092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DF9DF5F-C0E7-66DA-8EF7-9C91EB9F0C72}"/>
              </a:ext>
            </a:extLst>
          </p:cNvPr>
          <p:cNvSpPr txBox="1"/>
          <p:nvPr/>
        </p:nvSpPr>
        <p:spPr>
          <a:xfrm>
            <a:off x="5040014" y="5189319"/>
            <a:ext cx="2952328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Total : 23 635 euros</a:t>
            </a:r>
          </a:p>
        </p:txBody>
      </p:sp>
    </p:spTree>
    <p:extLst>
      <p:ext uri="{BB962C8B-B14F-4D97-AF65-F5344CB8AC3E}">
        <p14:creationId xmlns:p14="http://schemas.microsoft.com/office/powerpoint/2010/main" val="139503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smtClean="0"/>
              <a:pPr rtl="0"/>
              <a:t>23</a:t>
            </a:fld>
            <a:endParaRPr lang="fr-FR" dirty="0"/>
          </a:p>
        </p:txBody>
      </p:sp>
      <p:sp>
        <p:nvSpPr>
          <p:cNvPr id="8" name="Titre 5"/>
          <p:cNvSpPr txBox="1">
            <a:spLocks/>
          </p:cNvSpPr>
          <p:nvPr/>
        </p:nvSpPr>
        <p:spPr>
          <a:xfrm>
            <a:off x="-7833" y="-38208"/>
            <a:ext cx="8351837" cy="583271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cap="small" dirty="0">
                <a:latin typeface="+mn-lt"/>
              </a:rPr>
              <a:t>Les dépenses réelles de fonctionnement – Les subventions aux associations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0" y="539849"/>
            <a:ext cx="835183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1007567" y="764561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cap="small" dirty="0">
                <a:ea typeface="+mj-ea"/>
                <a:cs typeface="+mj-cs"/>
              </a:rPr>
              <a:t>CULTURE</a:t>
            </a:r>
          </a:p>
        </p:txBody>
      </p:sp>
      <p:pic>
        <p:nvPicPr>
          <p:cNvPr id="13" name="Graphique 12" descr="Langue des signes avec un remplissage uni">
            <a:extLst>
              <a:ext uri="{FF2B5EF4-FFF2-40B4-BE49-F238E27FC236}">
                <a16:creationId xmlns:a16="http://schemas.microsoft.com/office/drawing/2014/main" id="{99E94EA8-DC22-86C5-5B01-BC09537465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91743" y="496855"/>
            <a:ext cx="914400" cy="91440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9C1814B4-00D3-0993-7576-55B2EB2662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1623" y="1411255"/>
            <a:ext cx="4534964" cy="3633274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7E9A689F-6F3C-3862-F80C-DD502D205170}"/>
              </a:ext>
            </a:extLst>
          </p:cNvPr>
          <p:cNvSpPr txBox="1"/>
          <p:nvPr/>
        </p:nvSpPr>
        <p:spPr>
          <a:xfrm>
            <a:off x="4679975" y="5160531"/>
            <a:ext cx="2952328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Total : 105 509,50 euros</a:t>
            </a:r>
          </a:p>
        </p:txBody>
      </p:sp>
    </p:spTree>
    <p:extLst>
      <p:ext uri="{BB962C8B-B14F-4D97-AF65-F5344CB8AC3E}">
        <p14:creationId xmlns:p14="http://schemas.microsoft.com/office/powerpoint/2010/main" val="3650114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E31375A4-56A4-47D6-9801-1991572033F7}" type="slidenum">
              <a:rPr lang="fr-FR" smtClean="0"/>
              <a:pPr rtl="0"/>
              <a:t>24</a:t>
            </a:fld>
            <a:endParaRPr lang="fr-FR" dirty="0"/>
          </a:p>
        </p:txBody>
      </p:sp>
      <p:sp>
        <p:nvSpPr>
          <p:cNvPr id="8" name="Titre 5"/>
          <p:cNvSpPr txBox="1">
            <a:spLocks/>
          </p:cNvSpPr>
          <p:nvPr/>
        </p:nvSpPr>
        <p:spPr>
          <a:xfrm>
            <a:off x="0" y="-18045"/>
            <a:ext cx="8351837" cy="583271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cap="small" dirty="0">
                <a:latin typeface="+mn-lt"/>
              </a:rPr>
              <a:t>Les dépenses réelles de fonctionnement – Les subventions aux associations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0" y="565226"/>
            <a:ext cx="835183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55" y="449651"/>
            <a:ext cx="1044188" cy="764868"/>
          </a:xfrm>
          <a:prstGeom prst="rect">
            <a:avLst/>
          </a:prstGeom>
          <a:ln w="19050">
            <a:solidFill>
              <a:srgbClr val="808000"/>
            </a:solidFill>
          </a:ln>
        </p:spPr>
      </p:pic>
      <p:sp>
        <p:nvSpPr>
          <p:cNvPr id="2" name="ZoneTexte 1"/>
          <p:cNvSpPr txBox="1"/>
          <p:nvPr/>
        </p:nvSpPr>
        <p:spPr>
          <a:xfrm>
            <a:off x="359495" y="690382"/>
            <a:ext cx="38710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cap="small" dirty="0">
                <a:ea typeface="+mj-ea"/>
                <a:cs typeface="+mj-cs"/>
              </a:rPr>
              <a:t>ECOLES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340096" y="694984"/>
            <a:ext cx="36184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cap="small" dirty="0">
                <a:ea typeface="+mj-ea"/>
                <a:cs typeface="+mj-cs"/>
              </a:rPr>
              <a:t>DIVERS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1AA0B60-ECAF-0F97-6CAA-0062112CEFCD}"/>
              </a:ext>
            </a:extLst>
          </p:cNvPr>
          <p:cNvSpPr txBox="1"/>
          <p:nvPr/>
        </p:nvSpPr>
        <p:spPr>
          <a:xfrm>
            <a:off x="1920188" y="5083332"/>
            <a:ext cx="5544616" cy="61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Enveloppe complémentaire de 5 000 € restant à attribuer</a:t>
            </a:r>
          </a:p>
          <a:p>
            <a:r>
              <a:rPr lang="fr-FR" dirty="0"/>
              <a:t>Participation au fonds d’Etat pour Mayotte : 4 000 €</a:t>
            </a:r>
          </a:p>
        </p:txBody>
      </p:sp>
      <p:pic>
        <p:nvPicPr>
          <p:cNvPr id="6" name="Graphique 5" descr="Médical avec un remplissage uni">
            <a:extLst>
              <a:ext uri="{FF2B5EF4-FFF2-40B4-BE49-F238E27FC236}">
                <a16:creationId xmlns:a16="http://schemas.microsoft.com/office/drawing/2014/main" id="{9E08899B-1846-30D3-E61A-7F2ED24004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1583" y="4930444"/>
            <a:ext cx="768605" cy="768605"/>
          </a:xfrm>
          <a:prstGeom prst="rect">
            <a:avLst/>
          </a:prstGeom>
        </p:spPr>
      </p:pic>
      <p:pic>
        <p:nvPicPr>
          <p:cNvPr id="7" name="Graphique 6" descr="Livres sur une étagère avec un remplissage uni">
            <a:extLst>
              <a:ext uri="{FF2B5EF4-FFF2-40B4-BE49-F238E27FC236}">
                <a16:creationId xmlns:a16="http://schemas.microsoft.com/office/drawing/2014/main" id="{45DF2841-BD57-71BE-C9B2-70B7C27B02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735759" y="511902"/>
            <a:ext cx="785456" cy="785456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798462C8-7AF5-8B92-E1CE-EF069D87142D}"/>
              </a:ext>
            </a:extLst>
          </p:cNvPr>
          <p:cNvSpPr txBox="1"/>
          <p:nvPr/>
        </p:nvSpPr>
        <p:spPr>
          <a:xfrm>
            <a:off x="6480175" y="3092394"/>
            <a:ext cx="2484348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Total : 1 750 euros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E49F8BC-4384-3704-94B9-B42AC90791BE}"/>
              </a:ext>
            </a:extLst>
          </p:cNvPr>
          <p:cNvSpPr txBox="1"/>
          <p:nvPr/>
        </p:nvSpPr>
        <p:spPr>
          <a:xfrm>
            <a:off x="2933744" y="4753408"/>
            <a:ext cx="2484348" cy="354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Total : 3 957,50 euros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682B7AB7-285B-F94F-F3B8-5698652371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0119" y="1569125"/>
            <a:ext cx="3784324" cy="1523268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203DB848-9061-024B-8962-A521D19817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3506" y="1235653"/>
            <a:ext cx="4320505" cy="34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363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199268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25</a:t>
            </a:fld>
            <a:endParaRPr lang="fr-FR" b="1" dirty="0"/>
          </a:p>
        </p:txBody>
      </p:sp>
      <p:sp>
        <p:nvSpPr>
          <p:cNvPr id="11" name="Titre 5"/>
          <p:cNvSpPr txBox="1">
            <a:spLocks/>
          </p:cNvSpPr>
          <p:nvPr/>
        </p:nvSpPr>
        <p:spPr>
          <a:xfrm>
            <a:off x="0" y="1331937"/>
            <a:ext cx="8351837" cy="2394706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cap="small" dirty="0">
              <a:latin typeface="+mn-lt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-1" y="3726643"/>
            <a:ext cx="835183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647527" y="1718843"/>
            <a:ext cx="6840760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35213">
              <a:lnSpc>
                <a:spcPct val="90000"/>
              </a:lnSpc>
              <a:spcBef>
                <a:spcPct val="0"/>
              </a:spcBef>
            </a:pPr>
            <a:r>
              <a:rPr lang="fr-F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LES DEPENSES D’INVESTISSEMENT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-1" y="1303998"/>
            <a:ext cx="8351838" cy="0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6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5832103" y="5807660"/>
            <a:ext cx="2199268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26</a:t>
            </a:fld>
            <a:endParaRPr lang="fr-FR" b="1" dirty="0"/>
          </a:p>
        </p:txBody>
      </p:sp>
      <p:sp>
        <p:nvSpPr>
          <p:cNvPr id="11" name="Titre 5"/>
          <p:cNvSpPr txBox="1">
            <a:spLocks/>
          </p:cNvSpPr>
          <p:nvPr/>
        </p:nvSpPr>
        <p:spPr>
          <a:xfrm>
            <a:off x="0" y="-18045"/>
            <a:ext cx="8351837" cy="583271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2000" b="1" cap="small" dirty="0">
                <a:latin typeface="+mn-lt"/>
              </a:rPr>
              <a:t>Budget 2025 – les équilibres 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565226"/>
            <a:ext cx="8351838" cy="0"/>
          </a:xfrm>
          <a:prstGeom prst="line">
            <a:avLst/>
          </a:prstGeom>
          <a:ln w="28575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5544071" y="27359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35213">
              <a:lnSpc>
                <a:spcPct val="90000"/>
              </a:lnSpc>
              <a:spcBef>
                <a:spcPct val="0"/>
              </a:spcBef>
            </a:pPr>
            <a:r>
              <a:rPr lang="fr-FR" sz="2000" b="1" cap="small" dirty="0">
                <a:ea typeface="+mj-ea"/>
                <a:cs typeface="+mj-cs"/>
              </a:rPr>
              <a:t>Section D’Investissement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184712F-B026-680F-8875-E2C71D1A69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" y="899889"/>
            <a:ext cx="4185233" cy="4560324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39E11317-4F90-E652-942D-99F27F735B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3237" y="1763985"/>
            <a:ext cx="4038600" cy="249555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7AB54A7D-5403-5EF6-A969-D318375D6989}"/>
              </a:ext>
            </a:extLst>
          </p:cNvPr>
          <p:cNvSpPr txBox="1"/>
          <p:nvPr/>
        </p:nvSpPr>
        <p:spPr>
          <a:xfrm>
            <a:off x="4340847" y="4406635"/>
            <a:ext cx="392650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600" i="1" dirty="0"/>
              <a:t>Les produits de cession proviennent principalement de :</a:t>
            </a:r>
          </a:p>
          <a:p>
            <a:r>
              <a:rPr lang="fr-FR" sz="1600" i="1" dirty="0"/>
              <a:t>- la vente de l’ASAD à la CC (l’opération prévue en 2024 n’a pas se finaliser que début 2025)</a:t>
            </a:r>
          </a:p>
          <a:p>
            <a:r>
              <a:rPr lang="fr-FR" sz="1600" i="1" dirty="0"/>
              <a:t>- La vente du terrain Dionisio Benkhalifa</a:t>
            </a:r>
          </a:p>
        </p:txBody>
      </p:sp>
    </p:spTree>
    <p:extLst>
      <p:ext uri="{BB962C8B-B14F-4D97-AF65-F5344CB8AC3E}">
        <p14:creationId xmlns:p14="http://schemas.microsoft.com/office/powerpoint/2010/main" val="37638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199268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27</a:t>
            </a:fld>
            <a:endParaRPr lang="fr-FR" b="1" dirty="0"/>
          </a:p>
        </p:txBody>
      </p:sp>
      <p:sp>
        <p:nvSpPr>
          <p:cNvPr id="11" name="Titre 5"/>
          <p:cNvSpPr txBox="1">
            <a:spLocks/>
          </p:cNvSpPr>
          <p:nvPr/>
        </p:nvSpPr>
        <p:spPr>
          <a:xfrm>
            <a:off x="0" y="-18045"/>
            <a:ext cx="8351837" cy="583271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2000" b="1" cap="small" dirty="0">
                <a:latin typeface="+mn-lt"/>
              </a:rPr>
              <a:t>Budget 2025 – LES AP/CP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565226"/>
            <a:ext cx="8351838" cy="0"/>
          </a:xfrm>
          <a:prstGeom prst="line">
            <a:avLst/>
          </a:prstGeom>
          <a:ln w="28575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454693" y="166104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35213">
              <a:lnSpc>
                <a:spcPct val="90000"/>
              </a:lnSpc>
              <a:spcBef>
                <a:spcPct val="0"/>
              </a:spcBef>
            </a:pPr>
            <a:r>
              <a:rPr lang="fr-FR" sz="2000" b="1" cap="small" dirty="0">
                <a:ea typeface="+mj-ea"/>
                <a:cs typeface="+mj-cs"/>
              </a:rPr>
              <a:t>Section D’Investissement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171715"/>
              </p:ext>
            </p:extLst>
          </p:nvPr>
        </p:nvGraphicFramePr>
        <p:xfrm>
          <a:off x="121113" y="668782"/>
          <a:ext cx="7981386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30231">
                  <a:extLst>
                    <a:ext uri="{9D8B030D-6E8A-4147-A177-3AD203B41FA5}">
                      <a16:colId xmlns:a16="http://schemas.microsoft.com/office/drawing/2014/main" val="3042845625"/>
                    </a:ext>
                  </a:extLst>
                </a:gridCol>
                <a:gridCol w="1330231">
                  <a:extLst>
                    <a:ext uri="{9D8B030D-6E8A-4147-A177-3AD203B41FA5}">
                      <a16:colId xmlns:a16="http://schemas.microsoft.com/office/drawing/2014/main" val="3855268161"/>
                    </a:ext>
                  </a:extLst>
                </a:gridCol>
                <a:gridCol w="1330231">
                  <a:extLst>
                    <a:ext uri="{9D8B030D-6E8A-4147-A177-3AD203B41FA5}">
                      <a16:colId xmlns:a16="http://schemas.microsoft.com/office/drawing/2014/main" val="1116635265"/>
                    </a:ext>
                  </a:extLst>
                </a:gridCol>
                <a:gridCol w="1504273">
                  <a:extLst>
                    <a:ext uri="{9D8B030D-6E8A-4147-A177-3AD203B41FA5}">
                      <a16:colId xmlns:a16="http://schemas.microsoft.com/office/drawing/2014/main" val="2197894443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3275731259"/>
                    </a:ext>
                  </a:extLst>
                </a:gridCol>
                <a:gridCol w="1046260">
                  <a:extLst>
                    <a:ext uri="{9D8B030D-6E8A-4147-A177-3AD203B41FA5}">
                      <a16:colId xmlns:a16="http://schemas.microsoft.com/office/drawing/2014/main" val="707727105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fr-FR" sz="1800" dirty="0"/>
                        <a:t>Réhabilitation thermique</a:t>
                      </a:r>
                      <a:r>
                        <a:rPr lang="fr-FR" sz="1800" baseline="0" dirty="0"/>
                        <a:t> de l’hôtel de Ville 2 644 900€ TTC</a:t>
                      </a:r>
                      <a:endParaRPr lang="fr-FR" sz="18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872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CP 2021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CP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CP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CP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CP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CP 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282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13 500 €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20 205,60 €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56 831,19 €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253 474,31€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2 300 888,90 €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0 </a:t>
                      </a:r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€</a:t>
                      </a:r>
                      <a:endParaRPr lang="fr-FR" sz="18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40615"/>
                  </a:ext>
                </a:extLst>
              </a:tr>
            </a:tbl>
          </a:graphicData>
        </a:graphic>
      </p:graphicFrame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687127"/>
              </p:ext>
            </p:extLst>
          </p:nvPr>
        </p:nvGraphicFramePr>
        <p:xfrm>
          <a:off x="121113" y="1884857"/>
          <a:ext cx="7981386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02478">
                  <a:extLst>
                    <a:ext uri="{9D8B030D-6E8A-4147-A177-3AD203B41FA5}">
                      <a16:colId xmlns:a16="http://schemas.microsoft.com/office/drawing/2014/main" val="304284562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3855268161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116635265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06300">
                  <a:extLst>
                    <a:ext uri="{9D8B030D-6E8A-4147-A177-3AD203B41FA5}">
                      <a16:colId xmlns:a16="http://schemas.microsoft.com/office/drawing/2014/main" val="1561686361"/>
                    </a:ext>
                  </a:extLst>
                </a:gridCol>
              </a:tblGrid>
              <a:tr h="370840">
                <a:tc gridSpan="6">
                  <a:txBody>
                    <a:bodyPr/>
                    <a:lstStyle/>
                    <a:p>
                      <a:r>
                        <a:rPr lang="fr-FR" sz="1800" dirty="0"/>
                        <a:t>Opération Cœur de  </a:t>
                      </a:r>
                      <a:r>
                        <a:rPr lang="fr-FR" sz="1800" baseline="0" dirty="0"/>
                        <a:t>Ville 7 300 000 € TTC</a:t>
                      </a:r>
                      <a:endParaRPr lang="fr-FR" sz="18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872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CP 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CP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CP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CP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CP 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CP 2027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282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45 597 €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51 250 €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79 742,16 €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824 198,32 €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3 000 000 €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35213" rtl="0" eaLnBrk="1" fontAlgn="ctr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3 299 212,52 €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40615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A73803E-DC48-5E50-3485-7062389106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470890"/>
              </p:ext>
            </p:extLst>
          </p:nvPr>
        </p:nvGraphicFramePr>
        <p:xfrm>
          <a:off x="102574" y="3266898"/>
          <a:ext cx="5009450" cy="1107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04725">
                  <a:extLst>
                    <a:ext uri="{9D8B030D-6E8A-4147-A177-3AD203B41FA5}">
                      <a16:colId xmlns:a16="http://schemas.microsoft.com/office/drawing/2014/main" val="1604036647"/>
                    </a:ext>
                  </a:extLst>
                </a:gridCol>
                <a:gridCol w="2504725">
                  <a:extLst>
                    <a:ext uri="{9D8B030D-6E8A-4147-A177-3AD203B41FA5}">
                      <a16:colId xmlns:a16="http://schemas.microsoft.com/office/drawing/2014/main" val="3648599986"/>
                    </a:ext>
                  </a:extLst>
                </a:gridCol>
              </a:tblGrid>
              <a:tr h="312876">
                <a:tc gridSpan="2">
                  <a:txBody>
                    <a:bodyPr/>
                    <a:lstStyle/>
                    <a:p>
                      <a:r>
                        <a:rPr lang="fr-FR" sz="1800" dirty="0"/>
                        <a:t>Itinéraire cyclable Ouest (ch. latéral) </a:t>
                      </a:r>
                      <a:r>
                        <a:rPr lang="fr-FR" sz="1800" baseline="0" dirty="0"/>
                        <a:t>775 000€ TTC</a:t>
                      </a:r>
                      <a:endParaRPr lang="fr-FR" sz="18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602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CP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CP 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652119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455 361,57€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35213" rtl="0" eaLnBrk="1" fontAlgn="ctr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319 638,43 €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92304791"/>
                  </a:ext>
                </a:extLst>
              </a:tr>
            </a:tbl>
          </a:graphicData>
        </a:graphic>
      </p:graphicFrame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39482"/>
              </p:ext>
            </p:extLst>
          </p:nvPr>
        </p:nvGraphicFramePr>
        <p:xfrm>
          <a:off x="102574" y="4586528"/>
          <a:ext cx="644961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149870">
                  <a:extLst>
                    <a:ext uri="{9D8B030D-6E8A-4147-A177-3AD203B41FA5}">
                      <a16:colId xmlns:a16="http://schemas.microsoft.com/office/drawing/2014/main" val="3042845625"/>
                    </a:ext>
                  </a:extLst>
                </a:gridCol>
                <a:gridCol w="2149870">
                  <a:extLst>
                    <a:ext uri="{9D8B030D-6E8A-4147-A177-3AD203B41FA5}">
                      <a16:colId xmlns:a16="http://schemas.microsoft.com/office/drawing/2014/main" val="3855268161"/>
                    </a:ext>
                  </a:extLst>
                </a:gridCol>
                <a:gridCol w="2149870">
                  <a:extLst>
                    <a:ext uri="{9D8B030D-6E8A-4147-A177-3AD203B41FA5}">
                      <a16:colId xmlns:a16="http://schemas.microsoft.com/office/drawing/2014/main" val="243556615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fr-FR" sz="1800" dirty="0"/>
                        <a:t>Réhabilitation Cité PETIT (Travaux) 1 620 000 € HT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872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CP</a:t>
                      </a:r>
                      <a:r>
                        <a:rPr lang="fr-FR" sz="1800" b="1" baseline="0" dirty="0"/>
                        <a:t> 2023</a:t>
                      </a:r>
                      <a:endParaRPr lang="fr-F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CP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CP 2025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282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387,51 </a:t>
                      </a:r>
                      <a:r>
                        <a:rPr lang="fr-FR" sz="1800" b="1" baseline="0" dirty="0"/>
                        <a:t>€</a:t>
                      </a:r>
                      <a:endParaRPr lang="fr-FR" sz="1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35213" rtl="0" eaLnBrk="1" fontAlgn="ctr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858 281,81 €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35213" rtl="0" eaLnBrk="1" fontAlgn="ctr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761 330,68 €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406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158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199268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28</a:t>
            </a:fld>
            <a:endParaRPr lang="fr-FR" b="1" dirty="0"/>
          </a:p>
        </p:txBody>
      </p:sp>
      <p:sp>
        <p:nvSpPr>
          <p:cNvPr id="11" name="Titre 5"/>
          <p:cNvSpPr txBox="1">
            <a:spLocks/>
          </p:cNvSpPr>
          <p:nvPr/>
        </p:nvSpPr>
        <p:spPr>
          <a:xfrm>
            <a:off x="0" y="-18045"/>
            <a:ext cx="8351837" cy="583271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2000" b="1" cap="small" dirty="0">
                <a:latin typeface="+mn-lt"/>
              </a:rPr>
              <a:t>Budget 2025 – LES AP/CP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565226"/>
            <a:ext cx="8351838" cy="0"/>
          </a:xfrm>
          <a:prstGeom prst="line">
            <a:avLst/>
          </a:prstGeom>
          <a:ln w="28575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5400055" y="185203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35213">
              <a:lnSpc>
                <a:spcPct val="90000"/>
              </a:lnSpc>
              <a:spcBef>
                <a:spcPct val="0"/>
              </a:spcBef>
            </a:pPr>
            <a:r>
              <a:rPr lang="fr-FR" sz="2000" b="1" cap="small" dirty="0">
                <a:ea typeface="+mj-ea"/>
                <a:cs typeface="+mj-cs"/>
              </a:rPr>
              <a:t>Section D’Investissement</a:t>
            </a:r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335123"/>
              </p:ext>
            </p:extLst>
          </p:nvPr>
        </p:nvGraphicFramePr>
        <p:xfrm>
          <a:off x="196164" y="767391"/>
          <a:ext cx="7161348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90337">
                  <a:extLst>
                    <a:ext uri="{9D8B030D-6E8A-4147-A177-3AD203B41FA5}">
                      <a16:colId xmlns:a16="http://schemas.microsoft.com/office/drawing/2014/main" val="3042845625"/>
                    </a:ext>
                  </a:extLst>
                </a:gridCol>
                <a:gridCol w="1790337">
                  <a:extLst>
                    <a:ext uri="{9D8B030D-6E8A-4147-A177-3AD203B41FA5}">
                      <a16:colId xmlns:a16="http://schemas.microsoft.com/office/drawing/2014/main" val="3855268161"/>
                    </a:ext>
                  </a:extLst>
                </a:gridCol>
                <a:gridCol w="1790337">
                  <a:extLst>
                    <a:ext uri="{9D8B030D-6E8A-4147-A177-3AD203B41FA5}">
                      <a16:colId xmlns:a16="http://schemas.microsoft.com/office/drawing/2014/main" val="1116635265"/>
                    </a:ext>
                  </a:extLst>
                </a:gridCol>
                <a:gridCol w="1790337">
                  <a:extLst>
                    <a:ext uri="{9D8B030D-6E8A-4147-A177-3AD203B41FA5}">
                      <a16:colId xmlns:a16="http://schemas.microsoft.com/office/drawing/2014/main" val="997590259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fr-FR" sz="1800" dirty="0"/>
                        <a:t>Gendarmerie </a:t>
                      </a:r>
                      <a:r>
                        <a:rPr lang="fr-FR" sz="1800" baseline="0" dirty="0"/>
                        <a:t>65 500 € TTC</a:t>
                      </a:r>
                      <a:endParaRPr lang="fr-FR" sz="18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872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CP 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CP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CP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CP 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282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4 456,68 €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0 €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835213" rtl="0" eaLnBrk="1" fontAlgn="ctr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60 043,32 €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0 €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40615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6FAFB36-ADFE-C3B4-6DA1-877C3945BB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010214"/>
              </p:ext>
            </p:extLst>
          </p:nvPr>
        </p:nvGraphicFramePr>
        <p:xfrm>
          <a:off x="196164" y="2133511"/>
          <a:ext cx="5386983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95661">
                  <a:extLst>
                    <a:ext uri="{9D8B030D-6E8A-4147-A177-3AD203B41FA5}">
                      <a16:colId xmlns:a16="http://schemas.microsoft.com/office/drawing/2014/main" val="3042845625"/>
                    </a:ext>
                  </a:extLst>
                </a:gridCol>
                <a:gridCol w="1795661">
                  <a:extLst>
                    <a:ext uri="{9D8B030D-6E8A-4147-A177-3AD203B41FA5}">
                      <a16:colId xmlns:a16="http://schemas.microsoft.com/office/drawing/2014/main" val="3855268161"/>
                    </a:ext>
                  </a:extLst>
                </a:gridCol>
                <a:gridCol w="1795661">
                  <a:extLst>
                    <a:ext uri="{9D8B030D-6E8A-4147-A177-3AD203B41FA5}">
                      <a16:colId xmlns:a16="http://schemas.microsoft.com/office/drawing/2014/main" val="602650601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r>
                        <a:rPr lang="fr-FR" sz="1800" dirty="0"/>
                        <a:t>Eglise St Michel </a:t>
                      </a:r>
                      <a:r>
                        <a:rPr lang="fr-FR" sz="1800" baseline="0" dirty="0"/>
                        <a:t>911 757 € TTC</a:t>
                      </a:r>
                      <a:endParaRPr lang="fr-FR" sz="18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872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CP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CP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CP 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282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835213" rtl="0" eaLnBrk="1" fontAlgn="ctr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57 131,54 €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35213" rtl="0" eaLnBrk="1" fontAlgn="ctr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600 000 €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35213" rtl="0" eaLnBrk="1" fontAlgn="ctr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254 625,46 €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40615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ED45AC5-83B8-7FF3-EC92-A7262DF492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9935859"/>
              </p:ext>
            </p:extLst>
          </p:nvPr>
        </p:nvGraphicFramePr>
        <p:xfrm>
          <a:off x="196164" y="3396494"/>
          <a:ext cx="6728900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82225">
                  <a:extLst>
                    <a:ext uri="{9D8B030D-6E8A-4147-A177-3AD203B41FA5}">
                      <a16:colId xmlns:a16="http://schemas.microsoft.com/office/drawing/2014/main" val="3042845625"/>
                    </a:ext>
                  </a:extLst>
                </a:gridCol>
                <a:gridCol w="1682225">
                  <a:extLst>
                    <a:ext uri="{9D8B030D-6E8A-4147-A177-3AD203B41FA5}">
                      <a16:colId xmlns:a16="http://schemas.microsoft.com/office/drawing/2014/main" val="3855268161"/>
                    </a:ext>
                  </a:extLst>
                </a:gridCol>
                <a:gridCol w="1682225">
                  <a:extLst>
                    <a:ext uri="{9D8B030D-6E8A-4147-A177-3AD203B41FA5}">
                      <a16:colId xmlns:a16="http://schemas.microsoft.com/office/drawing/2014/main" val="1116635265"/>
                    </a:ext>
                  </a:extLst>
                </a:gridCol>
                <a:gridCol w="1682225">
                  <a:extLst>
                    <a:ext uri="{9D8B030D-6E8A-4147-A177-3AD203B41FA5}">
                      <a16:colId xmlns:a16="http://schemas.microsoft.com/office/drawing/2014/main" val="82681887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fr-FR" sz="1800" dirty="0"/>
                        <a:t>Restaurant scolaire des </a:t>
                      </a:r>
                      <a:r>
                        <a:rPr lang="fr-FR" sz="1800" dirty="0" err="1"/>
                        <a:t>Chêneries</a:t>
                      </a:r>
                      <a:r>
                        <a:rPr lang="fr-FR" sz="1800" dirty="0"/>
                        <a:t> </a:t>
                      </a:r>
                      <a:r>
                        <a:rPr lang="fr-FR" sz="1800" baseline="0" dirty="0"/>
                        <a:t>2 800 000 € TTC</a:t>
                      </a:r>
                      <a:endParaRPr lang="fr-FR" sz="18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872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CP 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CP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CP 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CP 2027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282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14 315,22 €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200 000 €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1 400 000 €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1 185 684,78 €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040615"/>
                  </a:ext>
                </a:extLst>
              </a:tr>
            </a:tbl>
          </a:graphicData>
        </a:graphic>
      </p:graphicFrame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6F1277AF-469C-DE71-77E3-0EF4029FFC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4827240"/>
              </p:ext>
            </p:extLst>
          </p:nvPr>
        </p:nvGraphicFramePr>
        <p:xfrm>
          <a:off x="196164" y="4693536"/>
          <a:ext cx="5333809" cy="1112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82515">
                  <a:extLst>
                    <a:ext uri="{9D8B030D-6E8A-4147-A177-3AD203B41FA5}">
                      <a16:colId xmlns:a16="http://schemas.microsoft.com/office/drawing/2014/main" val="184614683"/>
                    </a:ext>
                  </a:extLst>
                </a:gridCol>
                <a:gridCol w="2751294">
                  <a:extLst>
                    <a:ext uri="{9D8B030D-6E8A-4147-A177-3AD203B41FA5}">
                      <a16:colId xmlns:a16="http://schemas.microsoft.com/office/drawing/2014/main" val="67515335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fr-FR" sz="1800" baseline="0" dirty="0"/>
                        <a:t>Nouvelle AP - Portes Vertes 650 000 € TTC</a:t>
                      </a:r>
                      <a:endParaRPr lang="fr-FR" sz="18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3296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CP 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CP 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2992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835213" rtl="0" eaLnBrk="1" fontAlgn="ctr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300 000 €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835213" rtl="0" eaLnBrk="1" fontAlgn="ctr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350 000 €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498182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814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199268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29</a:t>
            </a:fld>
            <a:endParaRPr lang="fr-FR" b="1" dirty="0"/>
          </a:p>
        </p:txBody>
      </p:sp>
      <p:sp>
        <p:nvSpPr>
          <p:cNvPr id="11" name="Titre 5"/>
          <p:cNvSpPr txBox="1">
            <a:spLocks/>
          </p:cNvSpPr>
          <p:nvPr/>
        </p:nvSpPr>
        <p:spPr>
          <a:xfrm>
            <a:off x="0" y="-26750"/>
            <a:ext cx="8351837" cy="583271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2000" b="1" cap="small" dirty="0">
                <a:latin typeface="+mn-lt"/>
              </a:rPr>
              <a:t>Les Dépenses d’équipement inscrites au </a:t>
            </a:r>
            <a:r>
              <a:rPr lang="fr-FR" sz="2000" b="1" cap="small" dirty="0" err="1">
                <a:latin typeface="+mn-lt"/>
              </a:rPr>
              <a:t>bp</a:t>
            </a:r>
            <a:r>
              <a:rPr lang="fr-FR" sz="2000" b="1" cap="small" dirty="0">
                <a:latin typeface="+mn-lt"/>
              </a:rPr>
              <a:t> 2025 hors </a:t>
            </a:r>
            <a:r>
              <a:rPr lang="fr-FR" sz="2000" b="1" cap="small" dirty="0" err="1">
                <a:latin typeface="+mn-lt"/>
              </a:rPr>
              <a:t>ap</a:t>
            </a:r>
            <a:r>
              <a:rPr lang="fr-FR" sz="2000" b="1" cap="small" dirty="0">
                <a:latin typeface="+mn-lt"/>
              </a:rPr>
              <a:t>/</a:t>
            </a:r>
            <a:r>
              <a:rPr lang="fr-FR" sz="2000" b="1" cap="small" dirty="0" err="1">
                <a:latin typeface="+mn-lt"/>
              </a:rPr>
              <a:t>cp</a:t>
            </a:r>
            <a:endParaRPr lang="fr-FR" sz="2000" b="1" cap="small" dirty="0">
              <a:latin typeface="+mn-lt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565226"/>
            <a:ext cx="8351838" cy="0"/>
          </a:xfrm>
          <a:prstGeom prst="line">
            <a:avLst/>
          </a:prstGeom>
          <a:ln w="28575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659451"/>
              </p:ext>
            </p:extLst>
          </p:nvPr>
        </p:nvGraphicFramePr>
        <p:xfrm>
          <a:off x="215479" y="1422737"/>
          <a:ext cx="7128792" cy="391579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597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9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361">
                <a:tc>
                  <a:txBody>
                    <a:bodyPr/>
                    <a:lstStyle/>
                    <a:p>
                      <a:r>
                        <a:rPr lang="fr-FR" sz="1800" i="0" dirty="0"/>
                        <a:t>Développement durable et transition écologique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/>
                        <a:t>848 620 €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615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Eclairages </a:t>
                      </a:r>
                      <a:r>
                        <a:rPr lang="fr-FR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Led</a:t>
                      </a:r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bâtiments publics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19 600 €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51710372"/>
                  </a:ext>
                </a:extLst>
              </a:tr>
              <a:tr h="368009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Rénovation Barrage et arasement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72 000 €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28459064"/>
                  </a:ext>
                </a:extLst>
              </a:tr>
              <a:tr h="368009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Etudes énergies renouvelables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19 000 €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009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Travaux Chaufferie bois des </a:t>
                      </a:r>
                      <a:r>
                        <a:rPr lang="fr-FR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Chêneries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550 000 €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13681505"/>
                  </a:ext>
                </a:extLst>
              </a:tr>
              <a:tr h="368009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Inventaire des espaces verts communaux et études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25 000 €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4162579335"/>
                  </a:ext>
                </a:extLst>
              </a:tr>
              <a:tr h="368009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Arceaux et abris vélos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22 000 €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34231029"/>
                  </a:ext>
                </a:extLst>
              </a:tr>
              <a:tr h="368009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Aménagement forêt cinéraire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12 000 €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22295850"/>
                  </a:ext>
                </a:extLst>
              </a:tr>
              <a:tr h="368009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Rénovation chauffage P3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49 020 €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35217134"/>
                  </a:ext>
                </a:extLst>
              </a:tr>
              <a:tr h="368009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Création Forêt jardin à </a:t>
                      </a:r>
                      <a:r>
                        <a:rPr lang="fr-FR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Champoiseaux</a:t>
                      </a:r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+ plantations arbres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80 000 €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76553003"/>
                  </a:ext>
                </a:extLst>
              </a:tr>
            </a:tbl>
          </a:graphicData>
        </a:graphic>
      </p:graphicFrame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650" y="467841"/>
            <a:ext cx="1044188" cy="764868"/>
          </a:xfrm>
          <a:prstGeom prst="rect">
            <a:avLst/>
          </a:prstGeom>
          <a:ln w="19050">
            <a:solidFill>
              <a:srgbClr val="808000"/>
            </a:solidFill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55042C0-3268-84DF-CB0A-5F1247CD8730}"/>
              </a:ext>
            </a:extLst>
          </p:cNvPr>
          <p:cNvSpPr txBox="1"/>
          <p:nvPr/>
        </p:nvSpPr>
        <p:spPr>
          <a:xfrm>
            <a:off x="359495" y="83796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</a:rPr>
              <a:t>Total des chapitres 20/21/23 hors AP : 2 148 170 euros</a:t>
            </a:r>
          </a:p>
        </p:txBody>
      </p:sp>
    </p:spTree>
    <p:extLst>
      <p:ext uri="{BB962C8B-B14F-4D97-AF65-F5344CB8AC3E}">
        <p14:creationId xmlns:p14="http://schemas.microsoft.com/office/powerpoint/2010/main" val="3423842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0" y="0"/>
            <a:ext cx="8351837" cy="583271"/>
          </a:xfrm>
          <a:solidFill>
            <a:srgbClr val="E5DEC1"/>
          </a:solidFill>
        </p:spPr>
        <p:txBody>
          <a:bodyPr>
            <a:normAutofit/>
          </a:bodyPr>
          <a:lstStyle/>
          <a:p>
            <a:r>
              <a:rPr lang="fr-FR" sz="1500" b="1" cap="small" dirty="0">
                <a:latin typeface="Arial Black" panose="020B0A04020102020204" pitchFamily="34" charset="0"/>
              </a:rPr>
              <a:t>BUDGET PRINCIPAL / AFFECTATION PROVISOIRE DES RESULTATS 2024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161120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3</a:t>
            </a:fld>
            <a:endParaRPr lang="fr-FR" b="1" dirty="0"/>
          </a:p>
        </p:txBody>
      </p:sp>
      <p:cxnSp>
        <p:nvCxnSpPr>
          <p:cNvPr id="8" name="Connecteur droit 7"/>
          <p:cNvCxnSpPr/>
          <p:nvPr/>
        </p:nvCxnSpPr>
        <p:spPr>
          <a:xfrm>
            <a:off x="0" y="583271"/>
            <a:ext cx="835183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2"/>
          <p:cNvSpPr>
            <a:spLocks noGrp="1"/>
          </p:cNvSpPr>
          <p:nvPr>
            <p:ph sz="half" idx="2"/>
          </p:nvPr>
        </p:nvSpPr>
        <p:spPr>
          <a:xfrm>
            <a:off x="221745" y="1043905"/>
            <a:ext cx="3816424" cy="4797971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sz="1350" b="1" dirty="0"/>
              <a:t> Réalisation 2024 – Section Fonctionnement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882867"/>
              </p:ext>
            </p:extLst>
          </p:nvPr>
        </p:nvGraphicFramePr>
        <p:xfrm>
          <a:off x="265743" y="1314236"/>
          <a:ext cx="3728427" cy="8154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0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2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5912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Dépenses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Recettes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Solde 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02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</a:rPr>
                        <a:t>10 054 542,21 €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</a:rPr>
                        <a:t>11 505 828,41 €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</a:rPr>
                        <a:t>1 451 286,20 €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Égal 14"/>
          <p:cNvSpPr/>
          <p:nvPr/>
        </p:nvSpPr>
        <p:spPr>
          <a:xfrm>
            <a:off x="7272263" y="3035489"/>
            <a:ext cx="349250" cy="301418"/>
          </a:xfrm>
          <a:prstGeom prst="mathEqual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483578"/>
              </p:ext>
            </p:extLst>
          </p:nvPr>
        </p:nvGraphicFramePr>
        <p:xfrm>
          <a:off x="1896922" y="4151052"/>
          <a:ext cx="1931489" cy="182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31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6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 panose="020B0604020202020204" pitchFamily="34" charset="0"/>
                        </a:rPr>
                        <a:t>3 133 296,69 €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Espace réservé du contenu 8"/>
          <p:cNvSpPr>
            <a:spLocks noGrp="1"/>
          </p:cNvSpPr>
          <p:nvPr>
            <p:ph sz="half" idx="2"/>
          </p:nvPr>
        </p:nvSpPr>
        <p:spPr>
          <a:xfrm>
            <a:off x="4247927" y="1043905"/>
            <a:ext cx="3960440" cy="4797971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sz="1350" b="1" dirty="0"/>
              <a:t> Réalisation 2024 – Section Investissement</a:t>
            </a:r>
          </a:p>
          <a:p>
            <a:endParaRPr lang="fr-FR" dirty="0"/>
          </a:p>
        </p:txBody>
      </p:sp>
      <p:graphicFrame>
        <p:nvGraphicFramePr>
          <p:cNvPr id="19" name="Tableau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8704797"/>
              </p:ext>
            </p:extLst>
          </p:nvPr>
        </p:nvGraphicFramePr>
        <p:xfrm>
          <a:off x="4370456" y="1314236"/>
          <a:ext cx="3758154" cy="7849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52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573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Dépenses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Recettes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Solde 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2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</a:rPr>
                        <a:t>4 450 139,61 €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</a:rPr>
                        <a:t>1 744 368,34 €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</a:rPr>
                        <a:t>-2 705 771,27 €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leau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935369"/>
              </p:ext>
            </p:extLst>
          </p:nvPr>
        </p:nvGraphicFramePr>
        <p:xfrm>
          <a:off x="4357362" y="4184208"/>
          <a:ext cx="3784342" cy="485059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521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31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059">
                <a:tc>
                  <a:txBody>
                    <a:bodyPr/>
                    <a:lstStyle/>
                    <a:p>
                      <a:r>
                        <a:rPr lang="fr-FR" sz="1200" b="1" baseline="0" dirty="0"/>
                        <a:t>Solde des RAR 2024 (recettes – dépenses)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</a:rPr>
                        <a:t>1 328 848,27 €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" name="Graphique 4" descr="Médical avec un remplissage uni">
            <a:extLst>
              <a:ext uri="{FF2B5EF4-FFF2-40B4-BE49-F238E27FC236}">
                <a16:creationId xmlns:a16="http://schemas.microsoft.com/office/drawing/2014/main" id="{E5F279F6-16EF-2574-FABA-69CA504532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7647" y="2188661"/>
            <a:ext cx="518206" cy="518206"/>
          </a:xfrm>
          <a:prstGeom prst="rect">
            <a:avLst/>
          </a:prstGeom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4F83A219-0D26-C03D-D638-03BB364535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192164"/>
              </p:ext>
            </p:extLst>
          </p:nvPr>
        </p:nvGraphicFramePr>
        <p:xfrm>
          <a:off x="291830" y="2753543"/>
          <a:ext cx="3645510" cy="880443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28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80443">
                <a:tc>
                  <a:txBody>
                    <a:bodyPr/>
                    <a:lstStyle/>
                    <a:p>
                      <a:r>
                        <a:rPr lang="fr-FR" sz="1200" b="1" dirty="0"/>
                        <a:t>Résultats antérieurs :</a:t>
                      </a:r>
                      <a:endParaRPr lang="fr-FR" sz="1200" b="1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</a:rPr>
                        <a:t>1 682 010,49 €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Égal 14">
            <a:extLst>
              <a:ext uri="{FF2B5EF4-FFF2-40B4-BE49-F238E27FC236}">
                <a16:creationId xmlns:a16="http://schemas.microsoft.com/office/drawing/2014/main" id="{5AB42CFE-E07A-5EFF-0CB2-51ACF11AEB8B}"/>
              </a:ext>
            </a:extLst>
          </p:cNvPr>
          <p:cNvSpPr/>
          <p:nvPr/>
        </p:nvSpPr>
        <p:spPr>
          <a:xfrm>
            <a:off x="3224098" y="3666652"/>
            <a:ext cx="349250" cy="301418"/>
          </a:xfrm>
          <a:prstGeom prst="mathEqual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schemeClr val="tx1"/>
              </a:solidFill>
            </a:endParaRPr>
          </a:p>
        </p:txBody>
      </p:sp>
      <p:pic>
        <p:nvPicPr>
          <p:cNvPr id="27" name="Graphique 26" descr="Médical avec un remplissage uni">
            <a:extLst>
              <a:ext uri="{FF2B5EF4-FFF2-40B4-BE49-F238E27FC236}">
                <a16:creationId xmlns:a16="http://schemas.microsoft.com/office/drawing/2014/main" id="{0383510D-7099-ADA3-AA7E-3AAA99533D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69044" y="2073123"/>
            <a:ext cx="518206" cy="518206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D4C2C33-5AE4-611A-F447-62DAA4A17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492898"/>
              </p:ext>
            </p:extLst>
          </p:nvPr>
        </p:nvGraphicFramePr>
        <p:xfrm>
          <a:off x="4356350" y="2600839"/>
          <a:ext cx="3676012" cy="38775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49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758">
                <a:tc>
                  <a:txBody>
                    <a:bodyPr/>
                    <a:lstStyle/>
                    <a:p>
                      <a:r>
                        <a:rPr lang="fr-FR" sz="1200" b="1" baseline="0" dirty="0"/>
                        <a:t>Résultats antérieurs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</a:rPr>
                        <a:t>2 434 741,16 €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000F8D41-C770-ABE8-FD2D-D1F10213D1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242078"/>
              </p:ext>
            </p:extLst>
          </p:nvPr>
        </p:nvGraphicFramePr>
        <p:xfrm>
          <a:off x="6225419" y="3371716"/>
          <a:ext cx="1931489" cy="182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931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6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 panose="020B0604020202020204" pitchFamily="34" charset="0"/>
                        </a:rPr>
                        <a:t>-271 030,11 €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3" name="Graphique 22" descr="Médical avec un remplissage uni">
            <a:extLst>
              <a:ext uri="{FF2B5EF4-FFF2-40B4-BE49-F238E27FC236}">
                <a16:creationId xmlns:a16="http://schemas.microsoft.com/office/drawing/2014/main" id="{9235E229-41AD-CD8D-B20A-C1878B49E4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99333" y="3633416"/>
            <a:ext cx="518206" cy="518206"/>
          </a:xfrm>
          <a:prstGeom prst="rect">
            <a:avLst/>
          </a:prstGeom>
        </p:spPr>
      </p:pic>
      <p:sp>
        <p:nvSpPr>
          <p:cNvPr id="28" name="ZoneTexte 27">
            <a:extLst>
              <a:ext uri="{FF2B5EF4-FFF2-40B4-BE49-F238E27FC236}">
                <a16:creationId xmlns:a16="http://schemas.microsoft.com/office/drawing/2014/main" id="{62B19E26-533A-AA33-6ED6-CFE16E89B4B6}"/>
              </a:ext>
            </a:extLst>
          </p:cNvPr>
          <p:cNvSpPr txBox="1"/>
          <p:nvPr/>
        </p:nvSpPr>
        <p:spPr>
          <a:xfrm>
            <a:off x="252295" y="5344391"/>
            <a:ext cx="3550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35213"/>
            <a:r>
              <a:rPr lang="fr-FR" sz="1200" b="1" dirty="0"/>
              <a:t>Au BP 2025 / Recettes</a:t>
            </a:r>
          </a:p>
          <a:p>
            <a:pPr defTabSz="835213"/>
            <a:r>
              <a:rPr lang="fr-FR" sz="1200" b="1" dirty="0"/>
              <a:t>002 Résultat 2024 : 3 133 296,69 €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45E907F-DAC9-4762-B940-EAA625BE8F4E}"/>
              </a:ext>
            </a:extLst>
          </p:cNvPr>
          <p:cNvSpPr txBox="1"/>
          <p:nvPr/>
        </p:nvSpPr>
        <p:spPr>
          <a:xfrm>
            <a:off x="4283166" y="5298879"/>
            <a:ext cx="355052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rtl="0">
              <a:defRPr lang="fr-FR"/>
            </a:defPPr>
            <a:lvl1pPr defTabSz="835213">
              <a:defRPr sz="1200" b="1"/>
            </a:lvl1pPr>
          </a:lstStyle>
          <a:p>
            <a:r>
              <a:rPr lang="fr-FR" dirty="0"/>
              <a:t>Au BP 2025 / Dépenses</a:t>
            </a:r>
            <a:br>
              <a:rPr lang="fr-FR" dirty="0"/>
            </a:br>
            <a:r>
              <a:rPr lang="fr-FR" dirty="0"/>
              <a:t>001 Résultat 2024 :  271 030,11 €</a:t>
            </a:r>
          </a:p>
        </p:txBody>
      </p:sp>
    </p:spTree>
    <p:extLst>
      <p:ext uri="{BB962C8B-B14F-4D97-AF65-F5344CB8AC3E}">
        <p14:creationId xmlns:p14="http://schemas.microsoft.com/office/powerpoint/2010/main" val="388461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BEE816-45CE-F4A2-DF5E-48F525E64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2BD38D35-3CB5-5A38-7C05-ABA3E203B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199268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30</a:t>
            </a:fld>
            <a:endParaRPr lang="fr-FR" b="1" dirty="0"/>
          </a:p>
        </p:txBody>
      </p:sp>
      <p:sp>
        <p:nvSpPr>
          <p:cNvPr id="11" name="Titre 5">
            <a:extLst>
              <a:ext uri="{FF2B5EF4-FFF2-40B4-BE49-F238E27FC236}">
                <a16:creationId xmlns:a16="http://schemas.microsoft.com/office/drawing/2014/main" id="{59D9A808-07E1-6553-A694-CAA2387B16F3}"/>
              </a:ext>
            </a:extLst>
          </p:cNvPr>
          <p:cNvSpPr txBox="1">
            <a:spLocks/>
          </p:cNvSpPr>
          <p:nvPr/>
        </p:nvSpPr>
        <p:spPr>
          <a:xfrm>
            <a:off x="0" y="-26750"/>
            <a:ext cx="8351837" cy="583271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2000" b="1" cap="small" dirty="0">
                <a:latin typeface="+mn-lt"/>
              </a:rPr>
              <a:t>Les Dépenses d’équipement inscrites au </a:t>
            </a:r>
            <a:r>
              <a:rPr lang="fr-FR" sz="2000" b="1" cap="small" dirty="0" err="1">
                <a:latin typeface="+mn-lt"/>
              </a:rPr>
              <a:t>bp</a:t>
            </a:r>
            <a:r>
              <a:rPr lang="fr-FR" sz="2000" b="1" cap="small" dirty="0">
                <a:latin typeface="+mn-lt"/>
              </a:rPr>
              <a:t> 2025 hors </a:t>
            </a:r>
            <a:r>
              <a:rPr lang="fr-FR" sz="2000" b="1" cap="small" dirty="0" err="1">
                <a:latin typeface="+mn-lt"/>
              </a:rPr>
              <a:t>ap</a:t>
            </a:r>
            <a:r>
              <a:rPr lang="fr-FR" sz="2000" b="1" cap="small" dirty="0">
                <a:latin typeface="+mn-lt"/>
              </a:rPr>
              <a:t>/</a:t>
            </a:r>
            <a:r>
              <a:rPr lang="fr-FR" sz="2000" b="1" cap="small" dirty="0" err="1">
                <a:latin typeface="+mn-lt"/>
              </a:rPr>
              <a:t>cp</a:t>
            </a:r>
            <a:endParaRPr lang="fr-FR" sz="2000" b="1" cap="small" dirty="0">
              <a:latin typeface="+mn-lt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1752F0FC-D77B-ED75-32DC-ADCD24352855}"/>
              </a:ext>
            </a:extLst>
          </p:cNvPr>
          <p:cNvCxnSpPr/>
          <p:nvPr/>
        </p:nvCxnSpPr>
        <p:spPr>
          <a:xfrm>
            <a:off x="0" y="565226"/>
            <a:ext cx="8351838" cy="0"/>
          </a:xfrm>
          <a:prstGeom prst="line">
            <a:avLst/>
          </a:prstGeom>
          <a:ln w="28575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1C597E5F-1DF3-0882-2FC4-3A86A35754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650" y="467841"/>
            <a:ext cx="1044188" cy="764868"/>
          </a:xfrm>
          <a:prstGeom prst="rect">
            <a:avLst/>
          </a:prstGeom>
          <a:ln w="19050">
            <a:solidFill>
              <a:srgbClr val="808000"/>
            </a:solidFill>
          </a:ln>
        </p:spPr>
      </p:pic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E78C017B-B863-E736-7886-09E32E5962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327100"/>
              </p:ext>
            </p:extLst>
          </p:nvPr>
        </p:nvGraphicFramePr>
        <p:xfrm>
          <a:off x="215479" y="850275"/>
          <a:ext cx="6984776" cy="445386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2755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9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1795">
                <a:tc>
                  <a:txBody>
                    <a:bodyPr/>
                    <a:lstStyle/>
                    <a:p>
                      <a:r>
                        <a:rPr lang="fr-FR" sz="1800" i="0" dirty="0"/>
                        <a:t>Voiries et éclairage public et cimetières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/>
                        <a:t>288 226 €</a:t>
                      </a:r>
                    </a:p>
                  </a:txBody>
                  <a:tcPr marL="68580" marR="68580" marT="34290" marB="3429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724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PAVE</a:t>
                      </a:r>
                    </a:p>
                  </a:txBody>
                  <a:tcPr marL="68580" marR="68580" marT="34290" marB="34290">
                    <a:lnT w="38100" cmpd="sng">
                      <a:noFill/>
                    </a:lnT>
                    <a:lnB w="12700" cmpd="sng"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50 000 €</a:t>
                      </a:r>
                    </a:p>
                  </a:txBody>
                  <a:tcPr marL="68580" marR="68580" marT="34290" marB="34290">
                    <a:lnT w="38100" cmpd="sng">
                      <a:noFill/>
                    </a:lnT>
                    <a:lnB w="12700" cmpd="sng"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8856092"/>
                  </a:ext>
                </a:extLst>
              </a:tr>
              <a:tr h="373724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Reprise partielle en calcaire Chemin des Meuniers</a:t>
                      </a:r>
                    </a:p>
                  </a:txBody>
                  <a:tcPr marL="68580" marR="68580" marT="34290" marB="34290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25 000 €</a:t>
                      </a:r>
                    </a:p>
                  </a:txBody>
                  <a:tcPr marL="68580" marR="68580" marT="34290" marB="34290"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638885274"/>
                  </a:ext>
                </a:extLst>
              </a:tr>
              <a:tr h="373724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Portique croix d’</a:t>
                      </a:r>
                      <a:r>
                        <a:rPr lang="fr-FR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Alvault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7 900 €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57317425"/>
                  </a:ext>
                </a:extLst>
              </a:tr>
              <a:tr h="373724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Diverses études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10 000 €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77755413"/>
                  </a:ext>
                </a:extLst>
              </a:tr>
              <a:tr h="373724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Réfection chaussée Rivoli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45 000 €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982510849"/>
                  </a:ext>
                </a:extLst>
              </a:tr>
              <a:tr h="373724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Aménagement carrefour RD2020 (rue Basse)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5 000 €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44834214"/>
                  </a:ext>
                </a:extLst>
              </a:tr>
              <a:tr h="373724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Eclairage public G4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60 000 €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45318053"/>
                  </a:ext>
                </a:extLst>
              </a:tr>
              <a:tr h="373724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Installation de voiries divers et signalisation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41 600 €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3724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Participation enfouissement de câbles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21 726 €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577343646"/>
                  </a:ext>
                </a:extLst>
              </a:tr>
              <a:tr h="373724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Réhabilitation WC des portes vertes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56914972"/>
                  </a:ext>
                </a:extLst>
              </a:tr>
              <a:tr h="373724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Rénovation poteaux incendie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49263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985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A5E77-C806-0640-6576-0251DC7D67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F43850D6-3322-3A32-6C25-8C5DA56E7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199268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31</a:t>
            </a:fld>
            <a:endParaRPr lang="fr-FR" b="1" dirty="0"/>
          </a:p>
        </p:txBody>
      </p:sp>
      <p:sp>
        <p:nvSpPr>
          <p:cNvPr id="11" name="Titre 5">
            <a:extLst>
              <a:ext uri="{FF2B5EF4-FFF2-40B4-BE49-F238E27FC236}">
                <a16:creationId xmlns:a16="http://schemas.microsoft.com/office/drawing/2014/main" id="{6F21D338-C9FC-C6EF-EEA1-9D5DF1F39D5C}"/>
              </a:ext>
            </a:extLst>
          </p:cNvPr>
          <p:cNvSpPr txBox="1">
            <a:spLocks/>
          </p:cNvSpPr>
          <p:nvPr/>
        </p:nvSpPr>
        <p:spPr>
          <a:xfrm>
            <a:off x="0" y="-26750"/>
            <a:ext cx="8351837" cy="583271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2000" b="1" cap="small" dirty="0">
                <a:latin typeface="+mn-lt"/>
              </a:rPr>
              <a:t>Les Dépenses d’équipement inscrites au </a:t>
            </a:r>
            <a:r>
              <a:rPr lang="fr-FR" sz="2000" b="1" cap="small" dirty="0" err="1">
                <a:latin typeface="+mn-lt"/>
              </a:rPr>
              <a:t>bp</a:t>
            </a:r>
            <a:r>
              <a:rPr lang="fr-FR" sz="2000" b="1" cap="small" dirty="0">
                <a:latin typeface="+mn-lt"/>
              </a:rPr>
              <a:t> 2025 hors </a:t>
            </a:r>
            <a:r>
              <a:rPr lang="fr-FR" sz="2000" b="1" cap="small" dirty="0" err="1">
                <a:latin typeface="+mn-lt"/>
              </a:rPr>
              <a:t>ap</a:t>
            </a:r>
            <a:r>
              <a:rPr lang="fr-FR" sz="2000" b="1" cap="small" dirty="0">
                <a:latin typeface="+mn-lt"/>
              </a:rPr>
              <a:t>/</a:t>
            </a:r>
            <a:r>
              <a:rPr lang="fr-FR" sz="2000" b="1" cap="small" dirty="0" err="1">
                <a:latin typeface="+mn-lt"/>
              </a:rPr>
              <a:t>cp</a:t>
            </a:r>
            <a:endParaRPr lang="fr-FR" sz="2000" b="1" cap="small" dirty="0">
              <a:latin typeface="+mn-lt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886863B0-72F1-5F0F-628F-211107EEB97A}"/>
              </a:ext>
            </a:extLst>
          </p:cNvPr>
          <p:cNvCxnSpPr/>
          <p:nvPr/>
        </p:nvCxnSpPr>
        <p:spPr>
          <a:xfrm>
            <a:off x="0" y="565226"/>
            <a:ext cx="8351838" cy="0"/>
          </a:xfrm>
          <a:prstGeom prst="line">
            <a:avLst/>
          </a:prstGeom>
          <a:ln w="28575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9BE2D6B9-21BA-3373-B9E8-881F533050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650" y="467841"/>
            <a:ext cx="1044188" cy="764868"/>
          </a:xfrm>
          <a:prstGeom prst="rect">
            <a:avLst/>
          </a:prstGeom>
          <a:ln w="19050">
            <a:solidFill>
              <a:srgbClr val="808000"/>
            </a:solidFill>
          </a:ln>
        </p:spPr>
      </p:pic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005746"/>
              </p:ext>
            </p:extLst>
          </p:nvPr>
        </p:nvGraphicFramePr>
        <p:xfrm>
          <a:off x="215480" y="653906"/>
          <a:ext cx="6984776" cy="24321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544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904">
                <a:tc>
                  <a:txBody>
                    <a:bodyPr/>
                    <a:lstStyle/>
                    <a:p>
                      <a:r>
                        <a:rPr lang="fr-FR" sz="1800" i="0" dirty="0"/>
                        <a:t>Ecoles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/>
                        <a:t>52 370 €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009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Matériels écoles selon demandes (vélos, enceinte, divers jeux, tables, chaises…)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8 270 €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24412882"/>
                  </a:ext>
                </a:extLst>
              </a:tr>
              <a:tr h="368009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Panneaux affichage écoles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9 100 €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08173528"/>
                  </a:ext>
                </a:extLst>
              </a:tr>
              <a:tr h="368009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Remplacement alarme intrusion </a:t>
                      </a:r>
                      <a:r>
                        <a:rPr lang="fr-FR" sz="1800" b="1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Chêneries</a:t>
                      </a:r>
                      <a:endParaRPr lang="fr-FR" sz="1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4 500 €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610356426"/>
                  </a:ext>
                </a:extLst>
              </a:tr>
              <a:tr h="368009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Ecran TNI et de projection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10 500 €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76292309"/>
                  </a:ext>
                </a:extLst>
              </a:tr>
              <a:tr h="368009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Alarmes visuelles PPMS toutes écoles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20 000 €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09A5703C-F562-A1F8-458D-0850B8A43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0125708"/>
              </p:ext>
            </p:extLst>
          </p:nvPr>
        </p:nvGraphicFramePr>
        <p:xfrm>
          <a:off x="215480" y="3256585"/>
          <a:ext cx="6984775" cy="71090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544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904">
                <a:tc>
                  <a:txBody>
                    <a:bodyPr/>
                    <a:lstStyle/>
                    <a:p>
                      <a:r>
                        <a:rPr lang="fr-FR" sz="1800" i="0" dirty="0"/>
                        <a:t>Jeunesse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/>
                        <a:t>3 720 €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009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Matériels selon demandes (tables, chaises, machines…)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3 720 €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24412882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3DA960D-582C-4849-2B40-066DE0D477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557637"/>
              </p:ext>
            </p:extLst>
          </p:nvPr>
        </p:nvGraphicFramePr>
        <p:xfrm>
          <a:off x="208170" y="4212257"/>
          <a:ext cx="6984775" cy="113718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544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707">
                <a:tc>
                  <a:txBody>
                    <a:bodyPr/>
                    <a:lstStyle/>
                    <a:p>
                      <a:r>
                        <a:rPr lang="fr-FR" sz="1800" i="0" dirty="0"/>
                        <a:t>Restauration scolaire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/>
                        <a:t>7 580 €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143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Congélateur stockage froid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1 100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15845277"/>
                  </a:ext>
                </a:extLst>
              </a:tr>
              <a:tr h="397143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Matériels selon demandes (tables, chaises, machines…)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6 480 €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244128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544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DA871-0629-5288-7CF9-EE3331D9E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2E0DB1E1-B167-3B52-4405-F0879CDD1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199268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32</a:t>
            </a:fld>
            <a:endParaRPr lang="fr-FR" b="1" dirty="0"/>
          </a:p>
        </p:txBody>
      </p:sp>
      <p:sp>
        <p:nvSpPr>
          <p:cNvPr id="11" name="Titre 5">
            <a:extLst>
              <a:ext uri="{FF2B5EF4-FFF2-40B4-BE49-F238E27FC236}">
                <a16:creationId xmlns:a16="http://schemas.microsoft.com/office/drawing/2014/main" id="{1A87EAE3-0680-A0B6-C34F-7D98900AD198}"/>
              </a:ext>
            </a:extLst>
          </p:cNvPr>
          <p:cNvSpPr txBox="1">
            <a:spLocks/>
          </p:cNvSpPr>
          <p:nvPr/>
        </p:nvSpPr>
        <p:spPr>
          <a:xfrm>
            <a:off x="0" y="-26750"/>
            <a:ext cx="8351837" cy="583271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2000" b="1" cap="small" dirty="0">
                <a:latin typeface="+mn-lt"/>
              </a:rPr>
              <a:t>Les Dépenses d’équipement inscrites au </a:t>
            </a:r>
            <a:r>
              <a:rPr lang="fr-FR" sz="2000" b="1" cap="small" dirty="0" err="1">
                <a:latin typeface="+mn-lt"/>
              </a:rPr>
              <a:t>bp</a:t>
            </a:r>
            <a:r>
              <a:rPr lang="fr-FR" sz="2000" b="1" cap="small" dirty="0">
                <a:latin typeface="+mn-lt"/>
              </a:rPr>
              <a:t> 2025 hors </a:t>
            </a:r>
            <a:r>
              <a:rPr lang="fr-FR" sz="2000" b="1" cap="small" dirty="0" err="1">
                <a:latin typeface="+mn-lt"/>
              </a:rPr>
              <a:t>ap</a:t>
            </a:r>
            <a:r>
              <a:rPr lang="fr-FR" sz="2000" b="1" cap="small" dirty="0">
                <a:latin typeface="+mn-lt"/>
              </a:rPr>
              <a:t>/</a:t>
            </a:r>
            <a:r>
              <a:rPr lang="fr-FR" sz="2000" b="1" cap="small" dirty="0" err="1">
                <a:latin typeface="+mn-lt"/>
              </a:rPr>
              <a:t>cp</a:t>
            </a:r>
            <a:endParaRPr lang="fr-FR" sz="2000" b="1" cap="small" dirty="0">
              <a:latin typeface="+mn-lt"/>
            </a:endParaRP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C2C94F63-EA74-7D43-BA40-06020A571D3D}"/>
              </a:ext>
            </a:extLst>
          </p:cNvPr>
          <p:cNvCxnSpPr/>
          <p:nvPr/>
        </p:nvCxnSpPr>
        <p:spPr>
          <a:xfrm>
            <a:off x="0" y="565226"/>
            <a:ext cx="8351838" cy="0"/>
          </a:xfrm>
          <a:prstGeom prst="line">
            <a:avLst/>
          </a:prstGeom>
          <a:ln w="28575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A91BFCCC-F12C-30CC-E04F-BD2EC5FD62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650" y="467841"/>
            <a:ext cx="1044188" cy="764868"/>
          </a:xfrm>
          <a:prstGeom prst="rect">
            <a:avLst/>
          </a:prstGeom>
          <a:ln w="19050">
            <a:solidFill>
              <a:srgbClr val="808000"/>
            </a:solidFill>
          </a:ln>
        </p:spPr>
      </p:pic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8D4A7EE-3AC6-2227-7B83-A9242698D8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5275206"/>
              </p:ext>
            </p:extLst>
          </p:nvPr>
        </p:nvGraphicFramePr>
        <p:xfrm>
          <a:off x="424060" y="714487"/>
          <a:ext cx="6776195" cy="23133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514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47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2904">
                <a:tc>
                  <a:txBody>
                    <a:bodyPr/>
                    <a:lstStyle/>
                    <a:p>
                      <a:r>
                        <a:rPr lang="fr-FR" sz="1800" i="0" dirty="0"/>
                        <a:t>Equipements sportifs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/>
                        <a:t>272 600 €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009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Suppression haie terrain d’honneur et pose d’une clôture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60 000 €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009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Eclairage terrain de foot et aménagement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65 000 €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009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Installation système de récupération des eaux pluviales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140 000 €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2535614"/>
                  </a:ext>
                </a:extLst>
              </a:tr>
              <a:tr h="368009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Divers mobiliers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7 600 €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433852407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F74495A-C8BD-F1CC-ECA7-BD11C29DBB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784773"/>
              </p:ext>
            </p:extLst>
          </p:nvPr>
        </p:nvGraphicFramePr>
        <p:xfrm>
          <a:off x="415466" y="3236430"/>
          <a:ext cx="6784789" cy="264421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114673">
                  <a:extLst>
                    <a:ext uri="{9D8B030D-6E8A-4147-A177-3AD203B41FA5}">
                      <a16:colId xmlns:a16="http://schemas.microsoft.com/office/drawing/2014/main" val="4160529951"/>
                    </a:ext>
                  </a:extLst>
                </a:gridCol>
                <a:gridCol w="1670116">
                  <a:extLst>
                    <a:ext uri="{9D8B030D-6E8A-4147-A177-3AD203B41FA5}">
                      <a16:colId xmlns:a16="http://schemas.microsoft.com/office/drawing/2014/main" val="3613786297"/>
                    </a:ext>
                  </a:extLst>
                </a:gridCol>
              </a:tblGrid>
              <a:tr h="319053">
                <a:tc>
                  <a:txBody>
                    <a:bodyPr/>
                    <a:lstStyle/>
                    <a:p>
                      <a:r>
                        <a:rPr lang="fr-FR" sz="1800" i="0" dirty="0"/>
                        <a:t>Culture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/>
                        <a:t>74 700 €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0653547"/>
                  </a:ext>
                </a:extLst>
              </a:tr>
              <a:tr h="547157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Sonorisation grande salle EMS -&gt; économies de fonctionnement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40 000 €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30402362"/>
                  </a:ext>
                </a:extLst>
              </a:tr>
              <a:tr h="326267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Divers matériels EMS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18 500 €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235136473"/>
                  </a:ext>
                </a:extLst>
              </a:tr>
              <a:tr h="547157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Aménagement cours, local extérieur et tisanerie à la bibliothèque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6 000 €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633957340"/>
                  </a:ext>
                </a:extLst>
              </a:tr>
              <a:tr h="361987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Ajout d’éclairage pour mise en valeur des expos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4 000 € 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168676828"/>
                  </a:ext>
                </a:extLst>
              </a:tr>
              <a:tr h="361987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Poursuite réaménagement bibliothèque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6 200 €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874037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394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5">
            <a:extLst>
              <a:ext uri="{FF2B5EF4-FFF2-40B4-BE49-F238E27FC236}">
                <a16:creationId xmlns:a16="http://schemas.microsoft.com/office/drawing/2014/main" id="{FD6C2BBA-6CA9-B2FD-A264-8B5011E4FDAA}"/>
              </a:ext>
            </a:extLst>
          </p:cNvPr>
          <p:cNvSpPr txBox="1">
            <a:spLocks/>
          </p:cNvSpPr>
          <p:nvPr/>
        </p:nvSpPr>
        <p:spPr>
          <a:xfrm>
            <a:off x="0" y="-26750"/>
            <a:ext cx="8351837" cy="583271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2000" b="1" cap="small" dirty="0">
                <a:latin typeface="+mn-lt"/>
              </a:rPr>
              <a:t>Les Dépenses d’équipement inscrites au </a:t>
            </a:r>
            <a:r>
              <a:rPr lang="fr-FR" sz="2000" b="1" cap="small" dirty="0" err="1">
                <a:latin typeface="+mn-lt"/>
              </a:rPr>
              <a:t>bp</a:t>
            </a:r>
            <a:r>
              <a:rPr lang="fr-FR" sz="2000" b="1" cap="small" dirty="0">
                <a:latin typeface="+mn-lt"/>
              </a:rPr>
              <a:t> 2025 hors </a:t>
            </a:r>
            <a:r>
              <a:rPr lang="fr-FR" sz="2000" b="1" cap="small" dirty="0" err="1">
                <a:latin typeface="+mn-lt"/>
              </a:rPr>
              <a:t>ap</a:t>
            </a:r>
            <a:r>
              <a:rPr lang="fr-FR" sz="2000" b="1" cap="small" dirty="0">
                <a:latin typeface="+mn-lt"/>
              </a:rPr>
              <a:t>/</a:t>
            </a:r>
            <a:r>
              <a:rPr lang="fr-FR" sz="2000" b="1" cap="small" dirty="0" err="1">
                <a:latin typeface="+mn-lt"/>
              </a:rPr>
              <a:t>cp</a:t>
            </a:r>
            <a:endParaRPr lang="fr-FR" sz="2000" b="1" cap="small" dirty="0">
              <a:latin typeface="+mn-lt"/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199268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33</a:t>
            </a:fld>
            <a:endParaRPr lang="fr-FR" b="1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9751648"/>
              </p:ext>
            </p:extLst>
          </p:nvPr>
        </p:nvGraphicFramePr>
        <p:xfrm>
          <a:off x="575518" y="3588182"/>
          <a:ext cx="7031379" cy="243215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03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626">
                <a:tc>
                  <a:txBody>
                    <a:bodyPr/>
                    <a:lstStyle/>
                    <a:p>
                      <a:r>
                        <a:rPr lang="fr-FR" sz="1800" i="0" dirty="0"/>
                        <a:t>Equipements</a:t>
                      </a:r>
                      <a:r>
                        <a:rPr lang="fr-FR" sz="1800" i="0" baseline="0" dirty="0"/>
                        <a:t> des services</a:t>
                      </a:r>
                      <a:endParaRPr lang="fr-FR" sz="1800" i="0" dirty="0"/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/>
                        <a:t>278 654 €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009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Matériels informatiques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66 390 €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009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Mobiliers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14 240 €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009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Outillages techniques et équipements divers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113 024 €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8009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Mise en place d’un organigramme avec serrure électronique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15 000 €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15355970"/>
                  </a:ext>
                </a:extLst>
              </a:tr>
              <a:tr h="368009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Véhicules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70 000 €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456711482"/>
                  </a:ext>
                </a:extLst>
              </a:tr>
            </a:tbl>
          </a:graphicData>
        </a:graphic>
      </p:graphicFrame>
      <p:pic>
        <p:nvPicPr>
          <p:cNvPr id="13" name="Imag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255" y="202874"/>
            <a:ext cx="1044188" cy="764868"/>
          </a:xfrm>
          <a:prstGeom prst="rect">
            <a:avLst/>
          </a:prstGeom>
          <a:ln w="19050">
            <a:solidFill>
              <a:srgbClr val="808000"/>
            </a:solidFill>
          </a:ln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1828BE1-1816-4C93-99A2-3A93ACCF3D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039510"/>
              </p:ext>
            </p:extLst>
          </p:nvPr>
        </p:nvGraphicFramePr>
        <p:xfrm>
          <a:off x="566994" y="2018193"/>
          <a:ext cx="7031379" cy="14218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005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0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4361">
                <a:tc>
                  <a:txBody>
                    <a:bodyPr/>
                    <a:lstStyle/>
                    <a:p>
                      <a:r>
                        <a:rPr lang="fr-FR" sz="1800" i="0" dirty="0"/>
                        <a:t>Urbanisme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/>
                        <a:t>314 200 €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009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Aides communales OPAH en complément CCPS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35 000 €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28459064"/>
                  </a:ext>
                </a:extLst>
              </a:tr>
              <a:tr h="331695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Acquisitions Foncières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179 000 €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009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EPFLI - Remboursement du capital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100 200 €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13681505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6371A0E-7047-E9A3-18BB-D322E58CA2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700006"/>
              </p:ext>
            </p:extLst>
          </p:nvPr>
        </p:nvGraphicFramePr>
        <p:xfrm>
          <a:off x="575518" y="1115913"/>
          <a:ext cx="7031379" cy="71090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345408">
                  <a:extLst>
                    <a:ext uri="{9D8B030D-6E8A-4147-A177-3AD203B41FA5}">
                      <a16:colId xmlns:a16="http://schemas.microsoft.com/office/drawing/2014/main" val="2868132514"/>
                    </a:ext>
                  </a:extLst>
                </a:gridCol>
                <a:gridCol w="1685971">
                  <a:extLst>
                    <a:ext uri="{9D8B030D-6E8A-4147-A177-3AD203B41FA5}">
                      <a16:colId xmlns:a16="http://schemas.microsoft.com/office/drawing/2014/main" val="3160246420"/>
                    </a:ext>
                  </a:extLst>
                </a:gridCol>
              </a:tblGrid>
              <a:tr h="292904">
                <a:tc>
                  <a:txBody>
                    <a:bodyPr/>
                    <a:lstStyle/>
                    <a:p>
                      <a:r>
                        <a:rPr lang="fr-FR" sz="1800" i="0" dirty="0"/>
                        <a:t>Budget participatif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dirty="0"/>
                        <a:t>7 500 €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568267"/>
                  </a:ext>
                </a:extLst>
              </a:tr>
              <a:tr h="368009">
                <a:tc>
                  <a:txBody>
                    <a:bodyPr/>
                    <a:lstStyle/>
                    <a:p>
                      <a:pPr marL="0" algn="l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Mise en œuvre du budget participatif saison 2024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algn="r" defTabSz="835213" rtl="0" eaLnBrk="1" latinLnBrk="0" hangingPunct="1"/>
                      <a:r>
                        <a:rPr lang="fr-FR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7 500 €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956878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744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199268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34</a:t>
            </a:fld>
            <a:endParaRPr lang="fr-FR" b="1" dirty="0"/>
          </a:p>
        </p:txBody>
      </p:sp>
      <p:sp>
        <p:nvSpPr>
          <p:cNvPr id="11" name="Titre 5"/>
          <p:cNvSpPr txBox="1">
            <a:spLocks/>
          </p:cNvSpPr>
          <p:nvPr/>
        </p:nvSpPr>
        <p:spPr>
          <a:xfrm>
            <a:off x="0" y="-18045"/>
            <a:ext cx="8351837" cy="583271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2000" b="1" cap="small" dirty="0">
                <a:latin typeface="+mn-lt"/>
              </a:rPr>
              <a:t>Budget 2025 – Les recettes d’équipement inscrites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565226"/>
            <a:ext cx="8351838" cy="0"/>
          </a:xfrm>
          <a:prstGeom prst="line">
            <a:avLst/>
          </a:prstGeom>
          <a:ln w="28575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>
            <a:extLst>
              <a:ext uri="{FF2B5EF4-FFF2-40B4-BE49-F238E27FC236}">
                <a16:creationId xmlns:a16="http://schemas.microsoft.com/office/drawing/2014/main" id="{F812EBAF-7A2E-AE06-5765-EBAAE8C52085}"/>
              </a:ext>
            </a:extLst>
          </p:cNvPr>
          <p:cNvSpPr txBox="1"/>
          <p:nvPr/>
        </p:nvSpPr>
        <p:spPr>
          <a:xfrm>
            <a:off x="254812" y="1043905"/>
            <a:ext cx="7868386" cy="3678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Les nouvelles subventions inscrites au titre des dépenses 2025 :</a:t>
            </a:r>
          </a:p>
          <a:p>
            <a:endParaRPr lang="fr-FR" sz="18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dirty="0"/>
              <a:t>153 000 euros fonds de concours CCPS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dirty="0"/>
              <a:t>250 000 euros CRST Hôtel de Ville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dirty="0"/>
              <a:t>366 224 euros FEDER ET ADEME pour la chaufferie bois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dirty="0"/>
              <a:t>97 200 euros ACTEE MOE chaufferie bois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dirty="0"/>
              <a:t>36 666 euros ANS de solde de subvention pour le city stade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dirty="0"/>
              <a:t>10 000 FFF pour éclairage du terrain de foot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dirty="0"/>
              <a:t>17 000 euros pour l’arasement du Cosson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dirty="0"/>
              <a:t>20 000 euros de sauvegarde de l’Art Français pour la rénovation de l’Eglise</a:t>
            </a:r>
          </a:p>
          <a:p>
            <a:endParaRPr lang="fr-FR" sz="1800" dirty="0"/>
          </a:p>
          <a:p>
            <a:endParaRPr lang="fr-FR" sz="1800" dirty="0"/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21393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199268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35</a:t>
            </a:fld>
            <a:endParaRPr lang="fr-FR" b="1" dirty="0"/>
          </a:p>
        </p:txBody>
      </p:sp>
      <p:sp>
        <p:nvSpPr>
          <p:cNvPr id="7" name="Titre 5"/>
          <p:cNvSpPr txBox="1">
            <a:spLocks/>
          </p:cNvSpPr>
          <p:nvPr/>
        </p:nvSpPr>
        <p:spPr>
          <a:xfrm>
            <a:off x="0" y="1331937"/>
            <a:ext cx="8351837" cy="2394706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cap="small" dirty="0">
              <a:latin typeface="+mn-lt"/>
            </a:endParaRPr>
          </a:p>
        </p:txBody>
      </p:sp>
      <p:cxnSp>
        <p:nvCxnSpPr>
          <p:cNvPr id="8" name="Connecteur droit 7"/>
          <p:cNvCxnSpPr/>
          <p:nvPr/>
        </p:nvCxnSpPr>
        <p:spPr>
          <a:xfrm>
            <a:off x="-1" y="3726643"/>
            <a:ext cx="835183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647527" y="2164455"/>
            <a:ext cx="684076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35213">
              <a:lnSpc>
                <a:spcPct val="90000"/>
              </a:lnSpc>
              <a:spcBef>
                <a:spcPct val="0"/>
              </a:spcBef>
            </a:pPr>
            <a:r>
              <a:rPr lang="fr-F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TAUX DE FISCALITE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-1" y="1303998"/>
            <a:ext cx="8351838" cy="0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499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30BAC6-38CD-7810-A7AB-65E4CCD59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03B5DDDA-C39D-9639-940F-15E695622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199268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36</a:t>
            </a:fld>
            <a:endParaRPr lang="fr-FR" b="1" dirty="0"/>
          </a:p>
        </p:txBody>
      </p:sp>
      <p:sp>
        <p:nvSpPr>
          <p:cNvPr id="11" name="Titre 5">
            <a:extLst>
              <a:ext uri="{FF2B5EF4-FFF2-40B4-BE49-F238E27FC236}">
                <a16:creationId xmlns:a16="http://schemas.microsoft.com/office/drawing/2014/main" id="{3456A25B-79D6-096B-325C-BBE0887CE6FF}"/>
              </a:ext>
            </a:extLst>
          </p:cNvPr>
          <p:cNvSpPr txBox="1">
            <a:spLocks/>
          </p:cNvSpPr>
          <p:nvPr/>
        </p:nvSpPr>
        <p:spPr>
          <a:xfrm>
            <a:off x="0" y="-18045"/>
            <a:ext cx="8351837" cy="583271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2000" b="1" cap="small" dirty="0">
                <a:latin typeface="+mn-lt"/>
              </a:rPr>
              <a:t>Taux de Fiscalité 2025</a:t>
            </a:r>
          </a:p>
        </p:txBody>
      </p:sp>
      <p:cxnSp>
        <p:nvCxnSpPr>
          <p:cNvPr id="14" name="Connecteur droit 13">
            <a:extLst>
              <a:ext uri="{FF2B5EF4-FFF2-40B4-BE49-F238E27FC236}">
                <a16:creationId xmlns:a16="http://schemas.microsoft.com/office/drawing/2014/main" id="{2FBFF3CA-24CF-2039-1619-224BCCA14A57}"/>
              </a:ext>
            </a:extLst>
          </p:cNvPr>
          <p:cNvCxnSpPr/>
          <p:nvPr/>
        </p:nvCxnSpPr>
        <p:spPr>
          <a:xfrm>
            <a:off x="0" y="565226"/>
            <a:ext cx="8351838" cy="0"/>
          </a:xfrm>
          <a:prstGeom prst="line">
            <a:avLst/>
          </a:prstGeom>
          <a:ln w="28575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302CAE1-CB0C-7A84-30B4-82D67C4A31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552434"/>
              </p:ext>
            </p:extLst>
          </p:nvPr>
        </p:nvGraphicFramePr>
        <p:xfrm>
          <a:off x="503511" y="1475953"/>
          <a:ext cx="7056784" cy="244827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982197">
                  <a:extLst>
                    <a:ext uri="{9D8B030D-6E8A-4147-A177-3AD203B41FA5}">
                      <a16:colId xmlns:a16="http://schemas.microsoft.com/office/drawing/2014/main" val="448214614"/>
                    </a:ext>
                  </a:extLst>
                </a:gridCol>
                <a:gridCol w="2011183">
                  <a:extLst>
                    <a:ext uri="{9D8B030D-6E8A-4147-A177-3AD203B41FA5}">
                      <a16:colId xmlns:a16="http://schemas.microsoft.com/office/drawing/2014/main" val="359688634"/>
                    </a:ext>
                  </a:extLst>
                </a:gridCol>
                <a:gridCol w="2063404">
                  <a:extLst>
                    <a:ext uri="{9D8B030D-6E8A-4147-A177-3AD203B41FA5}">
                      <a16:colId xmlns:a16="http://schemas.microsoft.com/office/drawing/2014/main" val="3720238140"/>
                    </a:ext>
                  </a:extLst>
                </a:gridCol>
              </a:tblGrid>
              <a:tr h="702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 dirty="0">
                          <a:effectLst/>
                        </a:rPr>
                        <a:t>Désignation Taxes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44450" marR="44450" marT="0" marB="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 dirty="0">
                          <a:effectLst/>
                        </a:rPr>
                        <a:t>Taux 2024 </a:t>
                      </a:r>
                    </a:p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 dirty="0">
                          <a:effectLst/>
                        </a:rPr>
                        <a:t>pour rappel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44450" marR="444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 dirty="0">
                          <a:effectLst/>
                        </a:rPr>
                        <a:t>Taux 2025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44450" marR="4445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6658632"/>
                  </a:ext>
                </a:extLst>
              </a:tr>
              <a:tr h="3421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>
                          <a:effectLst/>
                        </a:rPr>
                        <a:t>Taxe d’habitation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 dirty="0">
                          <a:effectLst/>
                        </a:rPr>
                        <a:t>20.65%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 dirty="0">
                          <a:effectLst/>
                        </a:rPr>
                        <a:t>20.65%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0516553"/>
                  </a:ext>
                </a:extLst>
              </a:tr>
              <a:tr h="702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>
                          <a:effectLst/>
                        </a:rPr>
                        <a:t>Taxe foncière propriétés bâties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 dirty="0">
                          <a:effectLst/>
                        </a:rPr>
                        <a:t>57,21%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 dirty="0">
                          <a:effectLst/>
                        </a:rPr>
                        <a:t>57,21%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79072185"/>
                  </a:ext>
                </a:extLst>
              </a:tr>
              <a:tr h="7020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 dirty="0">
                          <a:effectLst/>
                        </a:rPr>
                        <a:t>Taxe foncière propriétés non bâties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44450" marR="4445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>
                          <a:effectLst/>
                        </a:rPr>
                        <a:t>69,74%</a:t>
                      </a:r>
                      <a:endParaRPr lang="fr-FR" sz="1800">
                        <a:effectLst/>
                        <a:latin typeface="Times New Roman" panose="02020603050405020304" pitchFamily="18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fr-FR" sz="1800" dirty="0">
                          <a:effectLst/>
                        </a:rPr>
                        <a:t>69,74%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+mn-ea"/>
                        <a:cs typeface="Tahoma" panose="020B0604030504040204" pitchFamily="34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3338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826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B6F27-CB82-3690-E1A5-F99870785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1B5EED70-371A-5E8C-92E1-AE51AE07A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199268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37</a:t>
            </a:fld>
            <a:endParaRPr lang="fr-FR" b="1" dirty="0"/>
          </a:p>
        </p:txBody>
      </p:sp>
      <p:sp>
        <p:nvSpPr>
          <p:cNvPr id="7" name="Titre 5">
            <a:extLst>
              <a:ext uri="{FF2B5EF4-FFF2-40B4-BE49-F238E27FC236}">
                <a16:creationId xmlns:a16="http://schemas.microsoft.com/office/drawing/2014/main" id="{2FCD8FC6-2235-743B-4568-973D0CFDE565}"/>
              </a:ext>
            </a:extLst>
          </p:cNvPr>
          <p:cNvSpPr txBox="1">
            <a:spLocks/>
          </p:cNvSpPr>
          <p:nvPr/>
        </p:nvSpPr>
        <p:spPr>
          <a:xfrm>
            <a:off x="0" y="1331937"/>
            <a:ext cx="8351837" cy="2394706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cap="small" dirty="0">
              <a:latin typeface="+mn-lt"/>
            </a:endParaRP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AA8CD449-1353-46E6-FFFB-F6A0644449FD}"/>
              </a:ext>
            </a:extLst>
          </p:cNvPr>
          <p:cNvCxnSpPr/>
          <p:nvPr/>
        </p:nvCxnSpPr>
        <p:spPr>
          <a:xfrm>
            <a:off x="-1" y="3726643"/>
            <a:ext cx="835183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1A32A2C6-4724-3A37-3325-AC6C676B1E2D}"/>
              </a:ext>
            </a:extLst>
          </p:cNvPr>
          <p:cNvSpPr txBox="1"/>
          <p:nvPr/>
        </p:nvSpPr>
        <p:spPr>
          <a:xfrm>
            <a:off x="647527" y="2164455"/>
            <a:ext cx="684076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35213">
              <a:lnSpc>
                <a:spcPct val="90000"/>
              </a:lnSpc>
              <a:spcBef>
                <a:spcPct val="0"/>
              </a:spcBef>
            </a:pPr>
            <a:r>
              <a:rPr lang="fr-F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+mj-ea"/>
                <a:cs typeface="+mj-cs"/>
              </a:rPr>
              <a:t>LA DETTE</a:t>
            </a:r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32023E4-2D71-247A-5357-C557EDD2B7F3}"/>
              </a:ext>
            </a:extLst>
          </p:cNvPr>
          <p:cNvCxnSpPr/>
          <p:nvPr/>
        </p:nvCxnSpPr>
        <p:spPr>
          <a:xfrm>
            <a:off x="-1" y="1303998"/>
            <a:ext cx="8351838" cy="0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865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233128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38</a:t>
            </a:fld>
            <a:endParaRPr lang="fr-FR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-620288" y="899890"/>
            <a:ext cx="9605070" cy="47452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</p:txBody>
      </p:sp>
      <p:sp>
        <p:nvSpPr>
          <p:cNvPr id="11" name="Titre 5"/>
          <p:cNvSpPr txBox="1">
            <a:spLocks/>
          </p:cNvSpPr>
          <p:nvPr/>
        </p:nvSpPr>
        <p:spPr>
          <a:xfrm>
            <a:off x="0" y="-18045"/>
            <a:ext cx="8351837" cy="583271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cap="small" dirty="0">
                <a:latin typeface="+mn-lt"/>
              </a:rPr>
              <a:t>La dette de la ville – Budget principal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-545" y="565226"/>
            <a:ext cx="8351838" cy="0"/>
          </a:xfrm>
          <a:prstGeom prst="line">
            <a:avLst/>
          </a:prstGeom>
          <a:ln w="28575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210308"/>
              </p:ext>
            </p:extLst>
          </p:nvPr>
        </p:nvGraphicFramePr>
        <p:xfrm>
          <a:off x="141208" y="697248"/>
          <a:ext cx="8068332" cy="229470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45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42391346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33231939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3276221642"/>
                    </a:ext>
                  </a:extLst>
                </a:gridCol>
                <a:gridCol w="1441333">
                  <a:extLst>
                    <a:ext uri="{9D8B030D-6E8A-4147-A177-3AD203B41FA5}">
                      <a16:colId xmlns:a16="http://schemas.microsoft.com/office/drawing/2014/main" val="1098143307"/>
                    </a:ext>
                  </a:extLst>
                </a:gridCol>
              </a:tblGrid>
              <a:tr h="1014548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Indicateurs d’endettement</a:t>
                      </a:r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 2021</a:t>
                      </a:r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2022</a:t>
                      </a:r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2023</a:t>
                      </a:r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2024</a:t>
                      </a:r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52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2025 </a:t>
                      </a:r>
                    </a:p>
                    <a:p>
                      <a:pPr marL="0" marR="0" lvl="0" indent="0" algn="ctr" defTabSz="8352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Avec nouvel emprunt</a:t>
                      </a:r>
                    </a:p>
                  </a:txBody>
                  <a:tcPr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289">
                <a:tc>
                  <a:txBody>
                    <a:bodyPr/>
                    <a:lstStyle/>
                    <a:p>
                      <a:r>
                        <a:rPr lang="fr-FR" sz="1800" b="1" dirty="0"/>
                        <a:t>Capacité</a:t>
                      </a:r>
                      <a:r>
                        <a:rPr lang="fr-FR" sz="1800" b="1" baseline="0" dirty="0"/>
                        <a:t> de désendettement</a:t>
                      </a:r>
                      <a:endParaRPr lang="fr-FR" sz="1800" b="1" dirty="0"/>
                    </a:p>
                  </a:txBody>
                  <a:tcPr>
                    <a:solidFill>
                      <a:srgbClr val="D6E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1,9 an</a:t>
                      </a:r>
                    </a:p>
                  </a:txBody>
                  <a:tcPr>
                    <a:solidFill>
                      <a:srgbClr val="D6E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1,7 an</a:t>
                      </a:r>
                    </a:p>
                  </a:txBody>
                  <a:tcPr>
                    <a:solidFill>
                      <a:srgbClr val="D6E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2,1 ans</a:t>
                      </a:r>
                    </a:p>
                  </a:txBody>
                  <a:tcPr>
                    <a:solidFill>
                      <a:srgbClr val="D6E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2,5 ans</a:t>
                      </a:r>
                    </a:p>
                  </a:txBody>
                  <a:tcPr>
                    <a:solidFill>
                      <a:srgbClr val="D6E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Environ 5 ans</a:t>
                      </a:r>
                    </a:p>
                  </a:txBody>
                  <a:tcPr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517">
                <a:tc>
                  <a:txBody>
                    <a:bodyPr/>
                    <a:lstStyle/>
                    <a:p>
                      <a:r>
                        <a:rPr lang="fr-FR" sz="1800" b="1" dirty="0"/>
                        <a:t>Dette en € par habitant</a:t>
                      </a:r>
                    </a:p>
                  </a:txBody>
                  <a:tcPr>
                    <a:solidFill>
                      <a:srgbClr val="C3D7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397,68 €</a:t>
                      </a:r>
                    </a:p>
                  </a:txBody>
                  <a:tcPr>
                    <a:solidFill>
                      <a:srgbClr val="C3D7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 365,66€</a:t>
                      </a:r>
                    </a:p>
                  </a:txBody>
                  <a:tcPr>
                    <a:solidFill>
                      <a:srgbClr val="C3D7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487,63 €</a:t>
                      </a:r>
                    </a:p>
                  </a:txBody>
                  <a:tcPr>
                    <a:solidFill>
                      <a:srgbClr val="C3D7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420 €</a:t>
                      </a:r>
                    </a:p>
                  </a:txBody>
                  <a:tcPr>
                    <a:solidFill>
                      <a:srgbClr val="C3D7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522,91 €</a:t>
                      </a:r>
                    </a:p>
                  </a:txBody>
                  <a:tcPr>
                    <a:solidFill>
                      <a:srgbClr val="C3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ZoneTexte 1">
            <a:extLst>
              <a:ext uri="{FF2B5EF4-FFF2-40B4-BE49-F238E27FC236}">
                <a16:creationId xmlns:a16="http://schemas.microsoft.com/office/drawing/2014/main" id="{3F5B3ECD-9620-6D66-DAE2-D9F90E2D6444}"/>
              </a:ext>
            </a:extLst>
          </p:cNvPr>
          <p:cNvSpPr txBox="1"/>
          <p:nvPr/>
        </p:nvSpPr>
        <p:spPr>
          <a:xfrm>
            <a:off x="141208" y="3111975"/>
            <a:ext cx="792314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CRD au 31/12/2025 sans nouvel emprunt : 2 654 315,48 €</a:t>
            </a:r>
          </a:p>
          <a:p>
            <a:r>
              <a:rPr lang="fr-FR" sz="1800" dirty="0"/>
              <a:t>Hypothèse nouvel emprunt BP 2025 : 3 783 663,90 €</a:t>
            </a:r>
          </a:p>
          <a:p>
            <a:r>
              <a:rPr lang="fr-FR" sz="1800" dirty="0"/>
              <a:t>Souscription prêt banque des Territoires sur 5 ans : 3 826 663,90</a:t>
            </a:r>
          </a:p>
          <a:p>
            <a:endParaRPr lang="fr-FR" sz="1800" dirty="0"/>
          </a:p>
          <a:p>
            <a:r>
              <a:rPr lang="fr-FR" sz="1800" dirty="0"/>
              <a:t>Pour rappel le seuil d’alerte en capacité de désendettement est fixé à 12 ans par l’Etat. Les dernières données sur le site de la DGCL pour la moyenne des collectivités de mêmes strates en 2023 indiquaient environ 750 euros par habitants</a:t>
            </a:r>
          </a:p>
        </p:txBody>
      </p:sp>
    </p:spTree>
    <p:extLst>
      <p:ext uri="{BB962C8B-B14F-4D97-AF65-F5344CB8AC3E}">
        <p14:creationId xmlns:p14="http://schemas.microsoft.com/office/powerpoint/2010/main" val="2479097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089112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39</a:t>
            </a:fld>
            <a:endParaRPr lang="fr-FR" b="1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-627161" y="1227605"/>
            <a:ext cx="9605070" cy="474520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endParaRPr lang="fr-FR" sz="1600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637666"/>
              </p:ext>
            </p:extLst>
          </p:nvPr>
        </p:nvGraphicFramePr>
        <p:xfrm>
          <a:off x="143471" y="907097"/>
          <a:ext cx="8064895" cy="2194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09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75398">
                  <a:extLst>
                    <a:ext uri="{9D8B030D-6E8A-4147-A177-3AD203B41FA5}">
                      <a16:colId xmlns:a16="http://schemas.microsoft.com/office/drawing/2014/main" val="242391346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1670499877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271847894"/>
                    </a:ext>
                  </a:extLst>
                </a:gridCol>
                <a:gridCol w="1440159">
                  <a:extLst>
                    <a:ext uri="{9D8B030D-6E8A-4147-A177-3AD203B41FA5}">
                      <a16:colId xmlns:a16="http://schemas.microsoft.com/office/drawing/2014/main" val="8493932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Indicateurs d’endettement</a:t>
                      </a:r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2021</a:t>
                      </a:r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2022</a:t>
                      </a:r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2023</a:t>
                      </a:r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2024</a:t>
                      </a:r>
                    </a:p>
                  </a:txBody>
                  <a:tcPr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8352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2025 </a:t>
                      </a:r>
                    </a:p>
                    <a:p>
                      <a:pPr marL="0" marR="0" lvl="0" indent="0" algn="ctr" defTabSz="8352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/>
                        <a:t>Avec nouvel emprunt</a:t>
                      </a:r>
                    </a:p>
                  </a:txBody>
                  <a:tcPr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3632">
                <a:tc>
                  <a:txBody>
                    <a:bodyPr/>
                    <a:lstStyle/>
                    <a:p>
                      <a:r>
                        <a:rPr lang="fr-FR" sz="1800" b="1" dirty="0"/>
                        <a:t>Capacité</a:t>
                      </a:r>
                      <a:r>
                        <a:rPr lang="fr-FR" sz="1800" b="1" baseline="0" dirty="0"/>
                        <a:t> de désendettement</a:t>
                      </a:r>
                      <a:endParaRPr lang="fr-FR" sz="1800" b="1" dirty="0"/>
                    </a:p>
                  </a:txBody>
                  <a:tcPr>
                    <a:solidFill>
                      <a:srgbClr val="D6E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2,7 ans</a:t>
                      </a:r>
                    </a:p>
                  </a:txBody>
                  <a:tcPr>
                    <a:solidFill>
                      <a:srgbClr val="D6E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2,4 ans</a:t>
                      </a:r>
                    </a:p>
                  </a:txBody>
                  <a:tcPr>
                    <a:solidFill>
                      <a:srgbClr val="D6E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3,9 ans</a:t>
                      </a:r>
                    </a:p>
                  </a:txBody>
                  <a:tcPr>
                    <a:solidFill>
                      <a:srgbClr val="D6E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3,3 ans </a:t>
                      </a:r>
                    </a:p>
                  </a:txBody>
                  <a:tcPr>
                    <a:solidFill>
                      <a:srgbClr val="D6E4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Environ 5 ans</a:t>
                      </a:r>
                    </a:p>
                  </a:txBody>
                  <a:tcPr>
                    <a:solidFill>
                      <a:srgbClr val="D6E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389">
                <a:tc>
                  <a:txBody>
                    <a:bodyPr/>
                    <a:lstStyle/>
                    <a:p>
                      <a:r>
                        <a:rPr lang="fr-FR" sz="1800" b="1" dirty="0"/>
                        <a:t>Dette en € par habitant</a:t>
                      </a:r>
                    </a:p>
                  </a:txBody>
                  <a:tcPr>
                    <a:solidFill>
                      <a:srgbClr val="C3D7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595,18 €</a:t>
                      </a:r>
                    </a:p>
                  </a:txBody>
                  <a:tcPr>
                    <a:solidFill>
                      <a:srgbClr val="C3D7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539,74 €</a:t>
                      </a:r>
                    </a:p>
                  </a:txBody>
                  <a:tcPr>
                    <a:solidFill>
                      <a:srgbClr val="C3D7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642,70 €</a:t>
                      </a:r>
                    </a:p>
                  </a:txBody>
                  <a:tcPr>
                    <a:solidFill>
                      <a:srgbClr val="C3D7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564,54</a:t>
                      </a:r>
                    </a:p>
                  </a:txBody>
                  <a:tcPr>
                    <a:solidFill>
                      <a:srgbClr val="C3D7E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/>
                        <a:t>Environ 650 </a:t>
                      </a:r>
                    </a:p>
                  </a:txBody>
                  <a:tcPr>
                    <a:solidFill>
                      <a:srgbClr val="C3D7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Titre 5"/>
          <p:cNvSpPr txBox="1">
            <a:spLocks/>
          </p:cNvSpPr>
          <p:nvPr/>
        </p:nvSpPr>
        <p:spPr>
          <a:xfrm>
            <a:off x="0" y="-18045"/>
            <a:ext cx="8351837" cy="583271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cap="small" dirty="0">
                <a:latin typeface="+mn-lt"/>
              </a:rPr>
              <a:t>La dette agrégée de la ville – Budget principal, Eaux, Assainissement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-545" y="565226"/>
            <a:ext cx="8351838" cy="0"/>
          </a:xfrm>
          <a:prstGeom prst="line">
            <a:avLst/>
          </a:prstGeom>
          <a:ln w="28575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53B2A173-08FA-DD2D-87B1-614B64CFF3E8}"/>
              </a:ext>
            </a:extLst>
          </p:cNvPr>
          <p:cNvSpPr txBox="1"/>
          <p:nvPr/>
        </p:nvSpPr>
        <p:spPr>
          <a:xfrm>
            <a:off x="332582" y="3461888"/>
            <a:ext cx="7443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CRD au 31/12/2025 sans nouvel emprunt : 3 646 805,38 €</a:t>
            </a:r>
          </a:p>
          <a:p>
            <a:r>
              <a:rPr lang="fr-FR" sz="1800" dirty="0"/>
              <a:t>Hypothèse nouvel emprunt BP 2025 : 4 776 153,42 €</a:t>
            </a:r>
          </a:p>
          <a:p>
            <a:r>
              <a:rPr lang="fr-FR" sz="1800" dirty="0"/>
              <a:t>Souscription prêt banque des Territoires sur 5 ans : 4 824 153,42 €</a:t>
            </a:r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41103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199268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4</a:t>
            </a:fld>
            <a:endParaRPr lang="fr-FR" b="1" dirty="0"/>
          </a:p>
        </p:txBody>
      </p:sp>
      <p:sp>
        <p:nvSpPr>
          <p:cNvPr id="11" name="Titre 5"/>
          <p:cNvSpPr txBox="1">
            <a:spLocks/>
          </p:cNvSpPr>
          <p:nvPr/>
        </p:nvSpPr>
        <p:spPr>
          <a:xfrm>
            <a:off x="0" y="-55830"/>
            <a:ext cx="8351837" cy="583271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cap="small" dirty="0">
                <a:latin typeface="+mn-lt"/>
              </a:rPr>
              <a:t>BUDGET PRINCIPAL / BUDGET PRIMITIF 2025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565226"/>
            <a:ext cx="835183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325636" y="2484065"/>
            <a:ext cx="7776863" cy="3367472"/>
          </a:xfrm>
        </p:spPr>
        <p:txBody>
          <a:bodyPr>
            <a:noAutofit/>
          </a:bodyPr>
          <a:lstStyle/>
          <a:p>
            <a:pPr defTabSz="864017">
              <a:spcAft>
                <a:spcPts val="600"/>
              </a:spcAft>
            </a:pPr>
            <a:r>
              <a:rPr lang="fr-FR" sz="1800" i="1" dirty="0">
                <a:solidFill>
                  <a:schemeClr val="accent2">
                    <a:lumMod val="75000"/>
                  </a:schemeClr>
                </a:solidFill>
              </a:rPr>
              <a:t>Un budget 2025 marqué par :</a:t>
            </a:r>
            <a:endParaRPr lang="fr-FR" sz="1800" dirty="0"/>
          </a:p>
          <a:p>
            <a:pPr marL="208803" marR="0" lvl="0" indent="-208803" algn="just" defTabSz="835213" rtl="0" eaLnBrk="1" fontAlgn="auto" latinLnBrk="0" hangingPunct="1">
              <a:lnSpc>
                <a:spcPct val="90000"/>
              </a:lnSpc>
              <a:spcBef>
                <a:spcPts val="913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La maîtrise des dépenses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de fonctionnement en 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maintenant la</a:t>
            </a:r>
            <a:r>
              <a:rPr kumimoji="0" lang="fr-FR" sz="18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qualité des</a:t>
            </a: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services au public</a:t>
            </a:r>
          </a:p>
          <a:p>
            <a:pPr marL="208803" marR="0" lvl="0" indent="-208803" algn="just" defTabSz="835213" rtl="0" eaLnBrk="1" fontAlgn="auto" latinLnBrk="0" hangingPunct="1">
              <a:lnSpc>
                <a:spcPct val="90000"/>
              </a:lnSpc>
              <a:spcBef>
                <a:spcPts val="913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La hausse des cotisations CNRACL sur les dépenses de masse salariale</a:t>
            </a:r>
          </a:p>
          <a:p>
            <a:pPr marL="208803" marR="0" lvl="0" indent="-208803" algn="just" defTabSz="835213" rtl="0" eaLnBrk="1" fontAlgn="auto" latinLnBrk="0" hangingPunct="1">
              <a:lnSpc>
                <a:spcPct val="90000"/>
              </a:lnSpc>
              <a:spcBef>
                <a:spcPts val="913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La limitation de l'érosion de l'autofinancement </a:t>
            </a:r>
          </a:p>
          <a:p>
            <a:pPr marL="208803" marR="0" lvl="0" indent="-208803" algn="just" defTabSz="835213" rtl="0" eaLnBrk="1" fontAlgn="auto" latinLnBrk="0" hangingPunct="1">
              <a:lnSpc>
                <a:spcPct val="90000"/>
              </a:lnSpc>
              <a:spcBef>
                <a:spcPts val="913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800" dirty="0">
                <a:latin typeface="Calibri"/>
              </a:rPr>
              <a:t>Une baisse supposée des dotations d’investissement à percevoir (DSIL)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08803" marR="0" lvl="0" indent="-208803" algn="just" defTabSz="835213" rtl="0" eaLnBrk="1" fontAlgn="auto" latinLnBrk="0" hangingPunct="1">
              <a:lnSpc>
                <a:spcPct val="90000"/>
              </a:lnSpc>
              <a:spcBef>
                <a:spcPts val="913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lang="fr-FR" sz="1800" b="0" dirty="0">
                <a:latin typeface="Calibri"/>
              </a:rPr>
              <a:t>La mise 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en œuvre des projets ambitieux du mandat, à un rythme et selon des formats compatibles avec le contexte budgétaire actuel</a:t>
            </a:r>
            <a:endParaRPr kumimoji="0" lang="fr-FR" sz="1800" b="0" i="0" u="none" strike="sng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08803" marR="0" lvl="0" indent="-208803" algn="l" defTabSz="835213" rtl="0" eaLnBrk="1" fontAlgn="auto" latinLnBrk="0" hangingPunct="1">
              <a:lnSpc>
                <a:spcPct val="90000"/>
              </a:lnSpc>
              <a:spcBef>
                <a:spcPts val="913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Maintien des taux de FCTVA en fonctionnement et en investissement</a:t>
            </a:r>
            <a:r>
              <a:rPr lang="fr-FR" sz="1800" dirty="0">
                <a:solidFill>
                  <a:schemeClr val="accent2">
                    <a:lumMod val="75000"/>
                  </a:schemeClr>
                </a:solidFill>
              </a:rPr>
              <a:t>		</a:t>
            </a: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8207887"/>
              </p:ext>
            </p:extLst>
          </p:nvPr>
        </p:nvGraphicFramePr>
        <p:xfrm>
          <a:off x="575519" y="1187921"/>
          <a:ext cx="6840760" cy="110744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688891">
                  <a:extLst>
                    <a:ext uri="{9D8B030D-6E8A-4147-A177-3AD203B41FA5}">
                      <a16:colId xmlns:a16="http://schemas.microsoft.com/office/drawing/2014/main" val="3205805857"/>
                    </a:ext>
                  </a:extLst>
                </a:gridCol>
                <a:gridCol w="2151869">
                  <a:extLst>
                    <a:ext uri="{9D8B030D-6E8A-4147-A177-3AD203B41FA5}">
                      <a16:colId xmlns:a16="http://schemas.microsoft.com/office/drawing/2014/main" val="4360734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800" dirty="0"/>
                        <a:t>BP 2025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43121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FR" sz="1800" b="1" dirty="0"/>
                        <a:t>Section de</a:t>
                      </a:r>
                      <a:r>
                        <a:rPr lang="fr-FR" sz="1800" b="1" baseline="0" dirty="0"/>
                        <a:t> fonctionnement</a:t>
                      </a:r>
                      <a:endParaRPr lang="fr-FR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83521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14 614 019,25 €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8594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b="1" dirty="0"/>
                        <a:t>Section d’investissement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8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9 838 393,48 €  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28009178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287486" y="751529"/>
            <a:ext cx="77768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 </a:t>
            </a: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</a:rPr>
              <a:t>Un budget total de 24 452 412,73€ contre 21 582 802,18 € en 2024</a:t>
            </a:r>
          </a:p>
        </p:txBody>
      </p:sp>
    </p:spTree>
    <p:extLst>
      <p:ext uri="{BB962C8B-B14F-4D97-AF65-F5344CB8AC3E}">
        <p14:creationId xmlns:p14="http://schemas.microsoft.com/office/powerpoint/2010/main" val="237517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199268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40</a:t>
            </a:fld>
            <a:endParaRPr lang="fr-FR" b="1" dirty="0"/>
          </a:p>
        </p:txBody>
      </p:sp>
      <p:sp>
        <p:nvSpPr>
          <p:cNvPr id="11" name="Titre 5"/>
          <p:cNvSpPr txBox="1">
            <a:spLocks/>
          </p:cNvSpPr>
          <p:nvPr/>
        </p:nvSpPr>
        <p:spPr>
          <a:xfrm>
            <a:off x="0" y="1259929"/>
            <a:ext cx="8351837" cy="2466714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cap="small" dirty="0">
              <a:latin typeface="+mn-lt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-1" y="3726643"/>
            <a:ext cx="8351838" cy="0"/>
          </a:xfrm>
          <a:prstGeom prst="line">
            <a:avLst/>
          </a:prstGeom>
          <a:ln w="28575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547626" y="2124025"/>
            <a:ext cx="5256584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35213">
              <a:lnSpc>
                <a:spcPct val="90000"/>
              </a:lnSpc>
              <a:spcBef>
                <a:spcPct val="0"/>
              </a:spcBef>
            </a:pPr>
            <a:r>
              <a:rPr lang="fr-FR" sz="4400" b="1" dirty="0">
                <a:ln w="9525">
                  <a:solidFill>
                    <a:schemeClr val="bg1"/>
                  </a:solidFill>
                  <a:prstDash val="solid"/>
                </a:ln>
                <a:latin typeface="Arial Black" panose="020B0A04020102020204" pitchFamily="34" charset="0"/>
                <a:ea typeface="+mj-ea"/>
                <a:cs typeface="+mj-cs"/>
              </a:rPr>
              <a:t>BUDGET ANNEXE EAU</a:t>
            </a:r>
          </a:p>
        </p:txBody>
      </p:sp>
    </p:spTree>
    <p:extLst>
      <p:ext uri="{BB962C8B-B14F-4D97-AF65-F5344CB8AC3E}">
        <p14:creationId xmlns:p14="http://schemas.microsoft.com/office/powerpoint/2010/main" val="218249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A2E365-09FE-BE5F-4799-EB9D28341D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A28BC2AB-5868-E18B-DE48-D708A14E8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51837" cy="583271"/>
          </a:xfrm>
          <a:solidFill>
            <a:srgbClr val="E5DEC1"/>
          </a:solidFill>
        </p:spPr>
        <p:txBody>
          <a:bodyPr>
            <a:normAutofit/>
          </a:bodyPr>
          <a:lstStyle/>
          <a:p>
            <a:r>
              <a:rPr lang="fr-FR" sz="1500" b="1" cap="small" dirty="0">
                <a:latin typeface="Arial Black" panose="020B0A04020102020204" pitchFamily="34" charset="0"/>
              </a:rPr>
              <a:t>EAU / AFFECTATION PROVISOIRE DES RESULTATS 2024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5C13BB6D-28CA-C368-F7F2-EE9A76B3E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161120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41</a:t>
            </a:fld>
            <a:endParaRPr lang="fr-FR" b="1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60AFD3F-74FC-FFE0-2D6B-62B34B1D686D}"/>
              </a:ext>
            </a:extLst>
          </p:cNvPr>
          <p:cNvCxnSpPr/>
          <p:nvPr/>
        </p:nvCxnSpPr>
        <p:spPr>
          <a:xfrm>
            <a:off x="0" y="583271"/>
            <a:ext cx="835183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A3A152BD-31E0-D345-576B-6498CD300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5600" y="1043905"/>
            <a:ext cx="3816424" cy="4797971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sz="1350" b="1" dirty="0"/>
              <a:t> Réalisation 2024 – Section Fonctionnement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15" name="Égal 14">
            <a:extLst>
              <a:ext uri="{FF2B5EF4-FFF2-40B4-BE49-F238E27FC236}">
                <a16:creationId xmlns:a16="http://schemas.microsoft.com/office/drawing/2014/main" id="{CE431C1E-1EFE-D6D2-32C2-6CA5E7030C56}"/>
              </a:ext>
            </a:extLst>
          </p:cNvPr>
          <p:cNvSpPr/>
          <p:nvPr/>
        </p:nvSpPr>
        <p:spPr>
          <a:xfrm>
            <a:off x="7343124" y="3301376"/>
            <a:ext cx="349250" cy="301418"/>
          </a:xfrm>
          <a:prstGeom prst="mathEqual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BFCE0BC5-7FCC-A799-4D6C-DEFC0A1F2C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287906"/>
              </p:ext>
            </p:extLst>
          </p:nvPr>
        </p:nvGraphicFramePr>
        <p:xfrm>
          <a:off x="6912223" y="3671533"/>
          <a:ext cx="1214478" cy="182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144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59023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 panose="020B0604020202020204" pitchFamily="34" charset="0"/>
                        </a:rPr>
                        <a:t>78 712,65 €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Espace réservé du contenu 8">
            <a:extLst>
              <a:ext uri="{FF2B5EF4-FFF2-40B4-BE49-F238E27FC236}">
                <a16:creationId xmlns:a16="http://schemas.microsoft.com/office/drawing/2014/main" id="{D43A3A8B-7BD5-65E0-8AC3-AEF1F7E17B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7927" y="1043905"/>
            <a:ext cx="3960440" cy="4797971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sz="1350" b="1" dirty="0"/>
              <a:t> Réalisation 2024 – Section Investissement</a:t>
            </a:r>
          </a:p>
          <a:p>
            <a:endParaRPr lang="fr-FR" dirty="0"/>
          </a:p>
        </p:txBody>
      </p:sp>
      <p:pic>
        <p:nvPicPr>
          <p:cNvPr id="5" name="Graphique 4" descr="Médical avec un remplissage uni">
            <a:extLst>
              <a:ext uri="{FF2B5EF4-FFF2-40B4-BE49-F238E27FC236}">
                <a16:creationId xmlns:a16="http://schemas.microsoft.com/office/drawing/2014/main" id="{85197737-F70B-642C-B83C-91DB7EFD7B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7647" y="2188661"/>
            <a:ext cx="518206" cy="518206"/>
          </a:xfrm>
          <a:prstGeom prst="rect">
            <a:avLst/>
          </a:prstGeom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435EFC81-3130-DB4E-EB8A-D0FFF2B3C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9284468"/>
              </p:ext>
            </p:extLst>
          </p:nvPr>
        </p:nvGraphicFramePr>
        <p:xfrm>
          <a:off x="4418841" y="2827395"/>
          <a:ext cx="3645510" cy="37104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28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48">
                <a:tc>
                  <a:txBody>
                    <a:bodyPr/>
                    <a:lstStyle/>
                    <a:p>
                      <a:r>
                        <a:rPr lang="fr-FR" sz="1200" b="1" dirty="0"/>
                        <a:t>Résultats antérieurs :</a:t>
                      </a:r>
                      <a:endParaRPr lang="fr-FR" sz="1200" b="1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</a:rPr>
                        <a:t>557 546,81 €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Égal 14">
            <a:extLst>
              <a:ext uri="{FF2B5EF4-FFF2-40B4-BE49-F238E27FC236}">
                <a16:creationId xmlns:a16="http://schemas.microsoft.com/office/drawing/2014/main" id="{90C9F03F-8C79-EC16-3D0B-E117C29F037F}"/>
              </a:ext>
            </a:extLst>
          </p:cNvPr>
          <p:cNvSpPr/>
          <p:nvPr/>
        </p:nvSpPr>
        <p:spPr>
          <a:xfrm>
            <a:off x="3105895" y="3301376"/>
            <a:ext cx="349250" cy="301418"/>
          </a:xfrm>
          <a:prstGeom prst="mathEqual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schemeClr val="tx1"/>
              </a:solidFill>
            </a:endParaRPr>
          </a:p>
        </p:txBody>
      </p:sp>
      <p:pic>
        <p:nvPicPr>
          <p:cNvPr id="27" name="Graphique 26" descr="Médical avec un remplissage uni">
            <a:extLst>
              <a:ext uri="{FF2B5EF4-FFF2-40B4-BE49-F238E27FC236}">
                <a16:creationId xmlns:a16="http://schemas.microsoft.com/office/drawing/2014/main" id="{BB17709A-B101-9A25-C7ED-36C34CB116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66316" y="2150307"/>
            <a:ext cx="518206" cy="518206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F18959AA-183C-4BF7-A9B4-BEEE9ECEB0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881293"/>
              </p:ext>
            </p:extLst>
          </p:nvPr>
        </p:nvGraphicFramePr>
        <p:xfrm>
          <a:off x="218189" y="2827395"/>
          <a:ext cx="3676012" cy="38775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49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758">
                <a:tc>
                  <a:txBody>
                    <a:bodyPr/>
                    <a:lstStyle/>
                    <a:p>
                      <a:r>
                        <a:rPr lang="fr-FR" sz="1200" b="1" baseline="0" dirty="0"/>
                        <a:t>Résultats antérieurs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</a:rPr>
                        <a:t>632 161,16 €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EAC9BAD4-D6FD-C718-66B8-89480A084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566468"/>
              </p:ext>
            </p:extLst>
          </p:nvPr>
        </p:nvGraphicFramePr>
        <p:xfrm>
          <a:off x="2663751" y="3698980"/>
          <a:ext cx="1217773" cy="182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2177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6271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 panose="020B0604020202020204" pitchFamily="34" charset="0"/>
                        </a:rPr>
                        <a:t>669 098,84 €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ZoneTexte 27">
            <a:extLst>
              <a:ext uri="{FF2B5EF4-FFF2-40B4-BE49-F238E27FC236}">
                <a16:creationId xmlns:a16="http://schemas.microsoft.com/office/drawing/2014/main" id="{342E3287-C952-1186-6488-1D40B711B8C6}"/>
              </a:ext>
            </a:extLst>
          </p:cNvPr>
          <p:cNvSpPr txBox="1"/>
          <p:nvPr/>
        </p:nvSpPr>
        <p:spPr>
          <a:xfrm>
            <a:off x="4247927" y="5167687"/>
            <a:ext cx="35505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35213"/>
            <a:r>
              <a:rPr lang="fr-FR" sz="1200" b="1" dirty="0"/>
              <a:t>Au BP 2025 </a:t>
            </a:r>
          </a:p>
          <a:p>
            <a:pPr defTabSz="835213"/>
            <a:r>
              <a:rPr lang="fr-FR" sz="1200" b="1" dirty="0"/>
              <a:t>1068 : 90 517,65</a:t>
            </a:r>
          </a:p>
          <a:p>
            <a:pPr defTabSz="835213"/>
            <a:r>
              <a:rPr lang="fr-FR" sz="1200" b="1" dirty="0"/>
              <a:t>001 Résultat 2024 : 78 712,65 €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F72B194-F31E-1C8B-2EC6-7C91B04FEAD5}"/>
              </a:ext>
            </a:extLst>
          </p:cNvPr>
          <p:cNvSpPr txBox="1"/>
          <p:nvPr/>
        </p:nvSpPr>
        <p:spPr>
          <a:xfrm>
            <a:off x="170106" y="5268054"/>
            <a:ext cx="3758154" cy="815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35213"/>
            <a:r>
              <a:rPr lang="fr-FR" sz="1200" b="1" dirty="0"/>
              <a:t>Au BP 2025</a:t>
            </a:r>
            <a:br>
              <a:rPr lang="fr-FR" sz="1200" b="1" dirty="0"/>
            </a:br>
            <a:r>
              <a:rPr lang="fr-FR" sz="1200" b="1" dirty="0"/>
              <a:t>002 Résultat 2024 : </a:t>
            </a:r>
            <a:r>
              <a:rPr lang="fr-FR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fr-FR" sz="1200" b="1" dirty="0"/>
              <a:t>578 581,19€ après déduction 1068</a:t>
            </a:r>
          </a:p>
          <a:p>
            <a:endParaRPr lang="fr-FR" dirty="0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CD1D43B2-3976-C8E0-1089-FDDE742F18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6166262"/>
              </p:ext>
            </p:extLst>
          </p:nvPr>
        </p:nvGraphicFramePr>
        <p:xfrm>
          <a:off x="4418841" y="4576952"/>
          <a:ext cx="3645510" cy="4847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28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780">
                <a:tc>
                  <a:txBody>
                    <a:bodyPr/>
                    <a:lstStyle/>
                    <a:p>
                      <a:r>
                        <a:rPr lang="fr-FR" sz="1200" b="1" baseline="0" dirty="0"/>
                        <a:t>Solde des RAR 2024 (recettes – dépenses)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</a:rPr>
                        <a:t>-169 230,30 €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7AEA1D93-107B-F334-7119-4257D6BDD0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7911444"/>
              </p:ext>
            </p:extLst>
          </p:nvPr>
        </p:nvGraphicFramePr>
        <p:xfrm>
          <a:off x="218189" y="1335533"/>
          <a:ext cx="3758154" cy="7849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52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573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Dépenses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Recettes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Solde 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2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</a:rPr>
                        <a:t>209 073,97 €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</a:rPr>
                        <a:t>246 011,65 €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</a:rPr>
                        <a:t>36 937,68 €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au 13">
            <a:extLst>
              <a:ext uri="{FF2B5EF4-FFF2-40B4-BE49-F238E27FC236}">
                <a16:creationId xmlns:a16="http://schemas.microsoft.com/office/drawing/2014/main" id="{C9C88276-3FBF-BB6A-6F2C-E5B2B1ABF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839782"/>
              </p:ext>
            </p:extLst>
          </p:nvPr>
        </p:nvGraphicFramePr>
        <p:xfrm>
          <a:off x="4398274" y="1324717"/>
          <a:ext cx="3728427" cy="8154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0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2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5912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Dépenses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Recettes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Solde 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02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</a:rPr>
                        <a:t>660 745,26 €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</a:rPr>
                        <a:t>181 911,10 €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</a:rPr>
                        <a:t> - 478 834,16 €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15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199268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42</a:t>
            </a:fld>
            <a:endParaRPr lang="fr-FR" b="1" dirty="0"/>
          </a:p>
        </p:txBody>
      </p:sp>
      <p:sp>
        <p:nvSpPr>
          <p:cNvPr id="11" name="Titre 5"/>
          <p:cNvSpPr txBox="1">
            <a:spLocks/>
          </p:cNvSpPr>
          <p:nvPr/>
        </p:nvSpPr>
        <p:spPr>
          <a:xfrm>
            <a:off x="0" y="-18045"/>
            <a:ext cx="8351837" cy="583271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2000" b="1" cap="small" dirty="0">
                <a:latin typeface="+mn-lt"/>
              </a:rPr>
              <a:t>EAU – Les équilibres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565226"/>
            <a:ext cx="8351838" cy="0"/>
          </a:xfrm>
          <a:prstGeom prst="line">
            <a:avLst/>
          </a:prstGeom>
          <a:ln w="28575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91621" y="743891"/>
            <a:ext cx="626469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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Section de fonctionnement</a:t>
            </a:r>
            <a:endParaRPr lang="fr-FR" sz="1600" b="1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C6882E8-BA48-5B99-F676-B50EFFB984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617" y="1148497"/>
            <a:ext cx="5382601" cy="242157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9B11D7F7-4353-549D-6289-31854C83D7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617" y="3852217"/>
            <a:ext cx="5382601" cy="1222773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AD27993-7C1B-E340-A49C-84EEF6B0D47A}"/>
              </a:ext>
            </a:extLst>
          </p:cNvPr>
          <p:cNvSpPr txBox="1"/>
          <p:nvPr/>
        </p:nvSpPr>
        <p:spPr>
          <a:xfrm>
            <a:off x="399772" y="5357139"/>
            <a:ext cx="5859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i="1" dirty="0"/>
              <a:t>Nb : Fin de la dette en février 2025</a:t>
            </a:r>
          </a:p>
        </p:txBody>
      </p:sp>
    </p:spTree>
    <p:extLst>
      <p:ext uri="{BB962C8B-B14F-4D97-AF65-F5344CB8AC3E}">
        <p14:creationId xmlns:p14="http://schemas.microsoft.com/office/powerpoint/2010/main" val="340032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199268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43</a:t>
            </a:fld>
            <a:endParaRPr lang="fr-FR" b="1" dirty="0"/>
          </a:p>
        </p:txBody>
      </p:sp>
      <p:sp>
        <p:nvSpPr>
          <p:cNvPr id="11" name="Titre 5"/>
          <p:cNvSpPr txBox="1">
            <a:spLocks/>
          </p:cNvSpPr>
          <p:nvPr/>
        </p:nvSpPr>
        <p:spPr>
          <a:xfrm>
            <a:off x="0" y="-18045"/>
            <a:ext cx="8351837" cy="583271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2000" b="1" cap="small" dirty="0">
                <a:latin typeface="+mn-lt"/>
              </a:rPr>
              <a:t>EAU– Les équilibres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565226"/>
            <a:ext cx="8351838" cy="0"/>
          </a:xfrm>
          <a:prstGeom prst="line">
            <a:avLst/>
          </a:prstGeom>
          <a:ln w="28575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71463" y="706025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 </a:t>
            </a: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</a:rPr>
              <a:t>Section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 d’investissement</a:t>
            </a:r>
            <a:endParaRPr lang="fr-FR" sz="1600" b="1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49028EA4-EEA1-9A72-ED40-A5C67E921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430" y="1114658"/>
            <a:ext cx="5580620" cy="245596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3133A5D-27B6-A752-A266-7D42E685B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0430" y="3713835"/>
            <a:ext cx="5580620" cy="196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2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199268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44</a:t>
            </a:fld>
            <a:endParaRPr lang="fr-FR" b="1" dirty="0"/>
          </a:p>
        </p:txBody>
      </p:sp>
      <p:sp>
        <p:nvSpPr>
          <p:cNvPr id="11" name="Titre 5"/>
          <p:cNvSpPr txBox="1">
            <a:spLocks/>
          </p:cNvSpPr>
          <p:nvPr/>
        </p:nvSpPr>
        <p:spPr>
          <a:xfrm>
            <a:off x="0" y="1259929"/>
            <a:ext cx="8351837" cy="2466714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r-FR" sz="2000" b="1" cap="small" dirty="0">
              <a:latin typeface="+mn-lt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-1" y="3726643"/>
            <a:ext cx="8351838" cy="0"/>
          </a:xfrm>
          <a:prstGeom prst="line">
            <a:avLst/>
          </a:prstGeom>
          <a:ln w="28575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oneTexte 2"/>
          <p:cNvSpPr txBox="1"/>
          <p:nvPr/>
        </p:nvSpPr>
        <p:spPr>
          <a:xfrm>
            <a:off x="1295599" y="1835993"/>
            <a:ext cx="5868651" cy="13111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835213">
              <a:lnSpc>
                <a:spcPct val="90000"/>
              </a:lnSpc>
              <a:spcBef>
                <a:spcPct val="0"/>
              </a:spcBef>
            </a:pPr>
            <a:r>
              <a:rPr lang="fr-FR" sz="4400" b="1" dirty="0">
                <a:ln w="9525">
                  <a:solidFill>
                    <a:schemeClr val="bg1"/>
                  </a:solidFill>
                  <a:prstDash val="solid"/>
                </a:ln>
                <a:latin typeface="Arial Black" panose="020B0A04020102020204" pitchFamily="34" charset="0"/>
                <a:ea typeface="+mj-ea"/>
                <a:cs typeface="+mj-cs"/>
              </a:rPr>
              <a:t>BUDGET ANNEXE ASSAINISSEMENT</a:t>
            </a:r>
          </a:p>
        </p:txBody>
      </p:sp>
    </p:spTree>
    <p:extLst>
      <p:ext uri="{BB962C8B-B14F-4D97-AF65-F5344CB8AC3E}">
        <p14:creationId xmlns:p14="http://schemas.microsoft.com/office/powerpoint/2010/main" val="83853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BE9369-F175-FEE8-6369-0FE5A12866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30DDDF10-5642-7D8C-46FF-0012A247F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51837" cy="583271"/>
          </a:xfrm>
          <a:solidFill>
            <a:srgbClr val="E5DEC1"/>
          </a:solidFill>
        </p:spPr>
        <p:txBody>
          <a:bodyPr>
            <a:normAutofit/>
          </a:bodyPr>
          <a:lstStyle/>
          <a:p>
            <a:r>
              <a:rPr lang="fr-FR" sz="1500" b="1" cap="small" dirty="0">
                <a:latin typeface="Arial Black" panose="020B0A04020102020204" pitchFamily="34" charset="0"/>
              </a:rPr>
              <a:t>Assainissement / AFFECTATION PROVISOIRE DES RESULTATS 2024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69E0BE0D-0B1B-B8C3-0629-BCAEDA32D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161120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45</a:t>
            </a:fld>
            <a:endParaRPr lang="fr-FR" b="1" dirty="0"/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3CA36CFB-F7EA-311E-4B71-8CFEE6B46661}"/>
              </a:ext>
            </a:extLst>
          </p:cNvPr>
          <p:cNvCxnSpPr/>
          <p:nvPr/>
        </p:nvCxnSpPr>
        <p:spPr>
          <a:xfrm>
            <a:off x="0" y="583271"/>
            <a:ext cx="835183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60A1DF9F-04E2-032E-B046-9187F50D4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5600" y="1043905"/>
            <a:ext cx="3816424" cy="4797971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sz="1350" b="1" dirty="0"/>
              <a:t> Réalisation 2024 – Section Fonctionnement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8F06C738-DB13-6728-2507-C25EC9F263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859435"/>
              </p:ext>
            </p:extLst>
          </p:nvPr>
        </p:nvGraphicFramePr>
        <p:xfrm>
          <a:off x="187469" y="1314238"/>
          <a:ext cx="3728427" cy="8154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20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61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21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5912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Dépenses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Recettes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Solde 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028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</a:rPr>
                        <a:t>189 789,38 €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</a:rPr>
                        <a:t>334 424,64 €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</a:rPr>
                        <a:t>144 635,26 €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Égal 14">
            <a:extLst>
              <a:ext uri="{FF2B5EF4-FFF2-40B4-BE49-F238E27FC236}">
                <a16:creationId xmlns:a16="http://schemas.microsoft.com/office/drawing/2014/main" id="{476A9F6E-AB4E-E14B-4D79-37A4F6CBDD3E}"/>
              </a:ext>
            </a:extLst>
          </p:cNvPr>
          <p:cNvSpPr/>
          <p:nvPr/>
        </p:nvSpPr>
        <p:spPr>
          <a:xfrm>
            <a:off x="7344271" y="3274126"/>
            <a:ext cx="349250" cy="301418"/>
          </a:xfrm>
          <a:prstGeom prst="mathEqual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>
              <a:solidFill>
                <a:schemeClr val="tx1"/>
              </a:solidFill>
            </a:endParaRPr>
          </a:p>
        </p:txBody>
      </p:sp>
      <p:graphicFrame>
        <p:nvGraphicFramePr>
          <p:cNvPr id="16" name="Tableau 15">
            <a:extLst>
              <a:ext uri="{FF2B5EF4-FFF2-40B4-BE49-F238E27FC236}">
                <a16:creationId xmlns:a16="http://schemas.microsoft.com/office/drawing/2014/main" id="{04D1D44D-9A5C-1EFC-2A23-0FD1AE9ACE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333988"/>
              </p:ext>
            </p:extLst>
          </p:nvPr>
        </p:nvGraphicFramePr>
        <p:xfrm>
          <a:off x="6912223" y="3650940"/>
          <a:ext cx="1152128" cy="182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 panose="020B0604020202020204" pitchFamily="34" charset="0"/>
                        </a:rPr>
                        <a:t>392 870,76 €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Espace réservé du contenu 8">
            <a:extLst>
              <a:ext uri="{FF2B5EF4-FFF2-40B4-BE49-F238E27FC236}">
                <a16:creationId xmlns:a16="http://schemas.microsoft.com/office/drawing/2014/main" id="{BF1B3BC7-7234-1885-8D07-69E6F1F68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7927" y="1043905"/>
            <a:ext cx="3960440" cy="4797971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fr-FR" sz="1350" b="1" dirty="0"/>
              <a:t> Réalisation 2024 – Section Investissement</a:t>
            </a:r>
          </a:p>
          <a:p>
            <a:endParaRPr lang="fr-FR" dirty="0"/>
          </a:p>
        </p:txBody>
      </p: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B1A99E69-BB40-E54A-2136-D7E72FB9BB4F}"/>
              </a:ext>
            </a:extLst>
          </p:cNvPr>
          <p:cNvGraphicFramePr>
            <a:graphicFrameLocks noGrp="1"/>
          </p:cNvGraphicFramePr>
          <p:nvPr/>
        </p:nvGraphicFramePr>
        <p:xfrm>
          <a:off x="4370456" y="1314236"/>
          <a:ext cx="3758154" cy="78498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252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27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271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5733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Dépenses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Recettes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/>
                        <a:t>Solde 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255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</a:rPr>
                        <a:t>466 118,41 €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</a:rPr>
                        <a:t>489 610,90 €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</a:rPr>
                        <a:t>23 492,49 €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Graphique 4" descr="Médical avec un remplissage uni">
            <a:extLst>
              <a:ext uri="{FF2B5EF4-FFF2-40B4-BE49-F238E27FC236}">
                <a16:creationId xmlns:a16="http://schemas.microsoft.com/office/drawing/2014/main" id="{D1BAA7F3-9B09-957F-3881-9E6E08C505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27647" y="2188661"/>
            <a:ext cx="518206" cy="518206"/>
          </a:xfrm>
          <a:prstGeom prst="rect">
            <a:avLst/>
          </a:prstGeom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6D3E07D6-2F14-50AA-3A84-0A839E738C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820104"/>
              </p:ext>
            </p:extLst>
          </p:nvPr>
        </p:nvGraphicFramePr>
        <p:xfrm>
          <a:off x="4418841" y="2713726"/>
          <a:ext cx="3645510" cy="385101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28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101">
                <a:tc>
                  <a:txBody>
                    <a:bodyPr/>
                    <a:lstStyle/>
                    <a:p>
                      <a:r>
                        <a:rPr lang="fr-FR" sz="1200" b="1" dirty="0"/>
                        <a:t>Résultats antérieurs </a:t>
                      </a:r>
                      <a:endParaRPr lang="fr-FR" sz="1200" b="1" baseline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</a:rPr>
                        <a:t>248 235,50 €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Égal 14">
            <a:extLst>
              <a:ext uri="{FF2B5EF4-FFF2-40B4-BE49-F238E27FC236}">
                <a16:creationId xmlns:a16="http://schemas.microsoft.com/office/drawing/2014/main" id="{CC94AF4B-51CE-74A9-3B3E-5D7F3B4E39EF}"/>
              </a:ext>
            </a:extLst>
          </p:cNvPr>
          <p:cNvSpPr/>
          <p:nvPr/>
        </p:nvSpPr>
        <p:spPr>
          <a:xfrm>
            <a:off x="3167807" y="3295051"/>
            <a:ext cx="349250" cy="301418"/>
          </a:xfrm>
          <a:prstGeom prst="mathEqual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 dirty="0">
              <a:solidFill>
                <a:schemeClr val="tx1"/>
              </a:solidFill>
            </a:endParaRPr>
          </a:p>
        </p:txBody>
      </p:sp>
      <p:pic>
        <p:nvPicPr>
          <p:cNvPr id="27" name="Graphique 26" descr="Médical avec un remplissage uni">
            <a:extLst>
              <a:ext uri="{FF2B5EF4-FFF2-40B4-BE49-F238E27FC236}">
                <a16:creationId xmlns:a16="http://schemas.microsoft.com/office/drawing/2014/main" id="{03B61001-2E5F-C991-1264-98609633E3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969044" y="2073123"/>
            <a:ext cx="518206" cy="518206"/>
          </a:xfrm>
          <a:prstGeom prst="rect">
            <a:avLst/>
          </a:prstGeom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2B4B5875-053B-7887-61B2-D0D5A0BAEE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3151528"/>
              </p:ext>
            </p:extLst>
          </p:nvPr>
        </p:nvGraphicFramePr>
        <p:xfrm>
          <a:off x="193230" y="2704310"/>
          <a:ext cx="3676012" cy="38775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49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6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7758">
                <a:tc>
                  <a:txBody>
                    <a:bodyPr/>
                    <a:lstStyle/>
                    <a:p>
                      <a:r>
                        <a:rPr lang="fr-FR" sz="1200" b="1" baseline="0" dirty="0"/>
                        <a:t>Résultats antérieurs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</a:rPr>
                        <a:t>423 002,07 €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0E5A1F55-CA98-F5A0-4AEC-7B8600C477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557890"/>
              </p:ext>
            </p:extLst>
          </p:nvPr>
        </p:nvGraphicFramePr>
        <p:xfrm>
          <a:off x="2663751" y="3734902"/>
          <a:ext cx="1198977" cy="182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98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36682"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200" b="1" i="0" u="none" strike="noStrike" dirty="0">
                          <a:effectLst/>
                          <a:latin typeface="Arial" panose="020B0604020202020204" pitchFamily="34" charset="0"/>
                        </a:rPr>
                        <a:t>446 494,56 €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8" name="ZoneTexte 27">
            <a:extLst>
              <a:ext uri="{FF2B5EF4-FFF2-40B4-BE49-F238E27FC236}">
                <a16:creationId xmlns:a16="http://schemas.microsoft.com/office/drawing/2014/main" id="{B7964FEE-5F6B-98C9-604F-612728260A01}"/>
              </a:ext>
            </a:extLst>
          </p:cNvPr>
          <p:cNvSpPr txBox="1"/>
          <p:nvPr/>
        </p:nvSpPr>
        <p:spPr>
          <a:xfrm>
            <a:off x="4264590" y="5364047"/>
            <a:ext cx="3550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35213"/>
            <a:r>
              <a:rPr lang="fr-FR" sz="1200" b="1" dirty="0"/>
              <a:t>Au BP 2025 </a:t>
            </a:r>
          </a:p>
          <a:p>
            <a:pPr defTabSz="835213"/>
            <a:r>
              <a:rPr lang="fr-FR" sz="1200" b="1" dirty="0"/>
              <a:t>001 Résultat 2024 : </a:t>
            </a:r>
            <a:r>
              <a:rPr lang="fr-FR" sz="1200" b="1" i="0" u="none" strike="noStrike" dirty="0">
                <a:effectLst/>
                <a:latin typeface="Arial" panose="020B0604020202020204" pitchFamily="34" charset="0"/>
              </a:rPr>
              <a:t>392 870,76 </a:t>
            </a:r>
            <a:r>
              <a:rPr lang="fr-FR" sz="1200" b="1" dirty="0"/>
              <a:t>€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C90BCE8D-F38C-2A91-59B1-2DC447AFAD86}"/>
              </a:ext>
            </a:extLst>
          </p:cNvPr>
          <p:cNvSpPr txBox="1"/>
          <p:nvPr/>
        </p:nvSpPr>
        <p:spPr>
          <a:xfrm>
            <a:off x="234655" y="5331018"/>
            <a:ext cx="3634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35213"/>
            <a:r>
              <a:rPr lang="fr-FR" sz="1200" b="1" dirty="0"/>
              <a:t>Au BP 2025</a:t>
            </a:r>
            <a:br>
              <a:rPr lang="fr-FR" sz="1200" b="1" dirty="0"/>
            </a:br>
            <a:r>
              <a:rPr lang="fr-FR" sz="1200" b="1" dirty="0"/>
              <a:t>002 Résultat 2024 : </a:t>
            </a:r>
            <a:r>
              <a:rPr lang="fr-FR" sz="1200" b="1" i="0" u="none" strike="noStrike" dirty="0">
                <a:effectLst/>
                <a:latin typeface="Arial" panose="020B0604020202020204" pitchFamily="34" charset="0"/>
              </a:rPr>
              <a:t>446 494,56 €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F41F83F9-D674-DCF0-E203-CCB6705B96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9856325"/>
              </p:ext>
            </p:extLst>
          </p:nvPr>
        </p:nvGraphicFramePr>
        <p:xfrm>
          <a:off x="4370456" y="4633692"/>
          <a:ext cx="3693895" cy="4847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4609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2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4780">
                <a:tc>
                  <a:txBody>
                    <a:bodyPr/>
                    <a:lstStyle/>
                    <a:p>
                      <a:r>
                        <a:rPr lang="fr-FR" sz="1200" b="1" baseline="0" dirty="0"/>
                        <a:t>Solde des RAR 2024 (recettes – dépenses)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b="0" i="0" u="none" strike="noStrike" dirty="0">
                          <a:effectLst/>
                          <a:latin typeface="Arial" panose="020B0604020202020204" pitchFamily="34" charset="0"/>
                        </a:rPr>
                        <a:t>-12 300,00 €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424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199268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46</a:t>
            </a:fld>
            <a:endParaRPr lang="fr-FR" b="1" dirty="0"/>
          </a:p>
        </p:txBody>
      </p:sp>
      <p:sp>
        <p:nvSpPr>
          <p:cNvPr id="11" name="Titre 5"/>
          <p:cNvSpPr txBox="1">
            <a:spLocks/>
          </p:cNvSpPr>
          <p:nvPr/>
        </p:nvSpPr>
        <p:spPr>
          <a:xfrm>
            <a:off x="0" y="-18045"/>
            <a:ext cx="8351837" cy="583271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2000" b="1" cap="small" dirty="0">
                <a:latin typeface="+mn-lt"/>
              </a:rPr>
              <a:t>Assainissement BP  2025 – Les équilibres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565226"/>
            <a:ext cx="8351838" cy="0"/>
          </a:xfrm>
          <a:prstGeom prst="line">
            <a:avLst/>
          </a:prstGeom>
          <a:ln w="28575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3471" y="748387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 </a:t>
            </a: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</a:rPr>
              <a:t>Section de fonctionnement</a:t>
            </a:r>
            <a:endParaRPr lang="fr-FR" sz="1800" b="1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6202058B-BF28-322D-A809-068525BC0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5559" y="1270101"/>
            <a:ext cx="5925244" cy="222196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6AF8488F-8790-475F-C8B6-775DF3EB70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560" y="3675228"/>
            <a:ext cx="5925244" cy="139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2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199268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47</a:t>
            </a:fld>
            <a:endParaRPr lang="fr-FR" b="1" dirty="0"/>
          </a:p>
        </p:txBody>
      </p:sp>
      <p:sp>
        <p:nvSpPr>
          <p:cNvPr id="11" name="Titre 5"/>
          <p:cNvSpPr txBox="1">
            <a:spLocks/>
          </p:cNvSpPr>
          <p:nvPr/>
        </p:nvSpPr>
        <p:spPr>
          <a:xfrm>
            <a:off x="0" y="-18045"/>
            <a:ext cx="8351837" cy="583271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2000" b="1" cap="small" dirty="0">
                <a:latin typeface="+mn-lt"/>
              </a:rPr>
              <a:t>Assainissement BP  2025 – Les équilibres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565226"/>
            <a:ext cx="8351838" cy="0"/>
          </a:xfrm>
          <a:prstGeom prst="line">
            <a:avLst/>
          </a:prstGeom>
          <a:ln w="28575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43471" y="683865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 </a:t>
            </a: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</a:rPr>
              <a:t>Section d’investissement</a:t>
            </a:r>
            <a:endParaRPr lang="fr-FR" sz="1800" b="1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52CD4340-BEDC-5AFB-10E4-F5A1C2ABE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1583" y="1031493"/>
            <a:ext cx="5256584" cy="245794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BF5B165-1E2A-C322-2E74-84FF8AD37C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9605" y="3626376"/>
            <a:ext cx="5320570" cy="199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41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199268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48</a:t>
            </a:fld>
            <a:endParaRPr lang="fr-FR" b="1" dirty="0"/>
          </a:p>
        </p:txBody>
      </p:sp>
      <p:sp>
        <p:nvSpPr>
          <p:cNvPr id="11" name="Titre 5"/>
          <p:cNvSpPr txBox="1">
            <a:spLocks/>
          </p:cNvSpPr>
          <p:nvPr/>
        </p:nvSpPr>
        <p:spPr>
          <a:xfrm>
            <a:off x="0" y="-18045"/>
            <a:ext cx="8351837" cy="583271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2000" b="1" cap="small" dirty="0">
                <a:latin typeface="+mn-lt"/>
              </a:rPr>
              <a:t>Assainissement BP 2025 – DETTE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565226"/>
            <a:ext cx="8351838" cy="0"/>
          </a:xfrm>
          <a:prstGeom prst="line">
            <a:avLst/>
          </a:prstGeom>
          <a:ln w="28575">
            <a:solidFill>
              <a:srgbClr val="8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59495" y="5807660"/>
            <a:ext cx="3312368" cy="333515"/>
          </a:xfrm>
        </p:spPr>
        <p:txBody>
          <a:bodyPr/>
          <a:lstStyle/>
          <a:p>
            <a:pPr algn="l" rtl="0"/>
            <a:r>
              <a:rPr lang="fr-FR" b="1" dirty="0"/>
              <a:t>Ville de La Ferté Saint-Aubin| BUDGETS PRIMITIFS 2025</a:t>
            </a:r>
          </a:p>
        </p:txBody>
      </p:sp>
      <p:sp>
        <p:nvSpPr>
          <p:cNvPr id="5" name="Rectangle 4"/>
          <p:cNvSpPr/>
          <p:nvPr/>
        </p:nvSpPr>
        <p:spPr>
          <a:xfrm>
            <a:off x="503511" y="828510"/>
            <a:ext cx="66247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b="1" dirty="0">
                <a:sym typeface="Wingdings" panose="05000000000000000000" pitchFamily="2" charset="2"/>
              </a:rPr>
              <a:t>3 emprunts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b="1" dirty="0">
                <a:sym typeface="Wingdings" panose="05000000000000000000" pitchFamily="2" charset="2"/>
              </a:rPr>
              <a:t>2 prêteurs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b="1" dirty="0">
                <a:sym typeface="Wingdings" panose="05000000000000000000" pitchFamily="2" charset="2"/>
              </a:rPr>
              <a:t>Durée résiduelle de 13 ans et 6 mois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r-FR" sz="1800" b="1" dirty="0">
                <a:sym typeface="Wingdings" panose="05000000000000000000" pitchFamily="2" charset="2"/>
              </a:rPr>
              <a:t>CRD au 01/01/2025 de 1 078 382,60 €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D2F5703-BB1B-6E6E-5368-07732BE938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651819"/>
            <a:ext cx="8351838" cy="278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9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199268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5</a:t>
            </a:fld>
            <a:endParaRPr lang="fr-FR" b="1" dirty="0"/>
          </a:p>
        </p:txBody>
      </p:sp>
      <p:sp>
        <p:nvSpPr>
          <p:cNvPr id="11" name="Titre 5"/>
          <p:cNvSpPr txBox="1">
            <a:spLocks/>
          </p:cNvSpPr>
          <p:nvPr/>
        </p:nvSpPr>
        <p:spPr>
          <a:xfrm>
            <a:off x="12295" y="0"/>
            <a:ext cx="8351837" cy="583271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000" b="1" cap="small" dirty="0">
                <a:latin typeface="+mn-lt"/>
              </a:rPr>
              <a:t>BUDGET PRINCIPAL 2025   Les équilibres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565226"/>
            <a:ext cx="835183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ZoneTexte 1"/>
          <p:cNvSpPr txBox="1"/>
          <p:nvPr/>
        </p:nvSpPr>
        <p:spPr>
          <a:xfrm>
            <a:off x="5041986" y="195895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35213">
              <a:lnSpc>
                <a:spcPct val="90000"/>
              </a:lnSpc>
              <a:spcBef>
                <a:spcPct val="0"/>
              </a:spcBef>
            </a:pPr>
            <a:r>
              <a:rPr lang="fr-FR" sz="2000" b="1" cap="small" dirty="0">
                <a:ea typeface="+mj-ea"/>
                <a:cs typeface="+mj-cs"/>
              </a:rPr>
              <a:t>Section de Fonctionnement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5A4DF607-E1C3-4F65-B9E5-F8FD58FCE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687" y="683865"/>
            <a:ext cx="4180138" cy="278018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FA393F0-1D89-0C87-A3F6-CB050164D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7686" y="3554035"/>
            <a:ext cx="4184225" cy="258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9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199268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6</a:t>
            </a:fld>
            <a:endParaRPr lang="fr-FR" b="1" dirty="0"/>
          </a:p>
        </p:txBody>
      </p:sp>
      <p:sp>
        <p:nvSpPr>
          <p:cNvPr id="7" name="Titre 5"/>
          <p:cNvSpPr>
            <a:spLocks noGrp="1"/>
          </p:cNvSpPr>
          <p:nvPr>
            <p:ph type="title"/>
          </p:nvPr>
        </p:nvSpPr>
        <p:spPr>
          <a:xfrm>
            <a:off x="-1" y="1679494"/>
            <a:ext cx="8351837" cy="2556072"/>
          </a:xfrm>
          <a:solidFill>
            <a:srgbClr val="E5DEC1"/>
          </a:solidFill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fr-F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LES RECETTES</a:t>
            </a:r>
            <a:br>
              <a:rPr lang="fr-F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fr-FR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latin typeface="Arial Black" panose="020B0A04020102020204" pitchFamily="34" charset="0"/>
              </a:rPr>
              <a:t>DE FONCTIONNEMENT</a:t>
            </a:r>
          </a:p>
        </p:txBody>
      </p:sp>
      <p:cxnSp>
        <p:nvCxnSpPr>
          <p:cNvPr id="8" name="Connecteur droit 7"/>
          <p:cNvCxnSpPr/>
          <p:nvPr/>
        </p:nvCxnSpPr>
        <p:spPr>
          <a:xfrm>
            <a:off x="0" y="4212257"/>
            <a:ext cx="8351838" cy="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-2" y="1668410"/>
            <a:ext cx="8351838" cy="0"/>
          </a:xfrm>
          <a:prstGeom prst="line">
            <a:avLst/>
          </a:prstGeom>
          <a:ln w="762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550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199268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7</a:t>
            </a:fld>
            <a:endParaRPr lang="fr-FR" b="1" dirty="0"/>
          </a:p>
        </p:txBody>
      </p:sp>
      <p:sp>
        <p:nvSpPr>
          <p:cNvPr id="11" name="Titre 5"/>
          <p:cNvSpPr txBox="1">
            <a:spLocks/>
          </p:cNvSpPr>
          <p:nvPr/>
        </p:nvSpPr>
        <p:spPr>
          <a:xfrm>
            <a:off x="0" y="-18045"/>
            <a:ext cx="8351837" cy="701910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2000" b="1" cap="small" dirty="0">
                <a:latin typeface="+mn-lt"/>
              </a:rPr>
              <a:t>Les principales recettes de fonctionnement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-1" y="683865"/>
            <a:ext cx="835183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43471" y="772654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 </a:t>
            </a:r>
            <a:r>
              <a:rPr lang="fr-FR" sz="1600" b="1" dirty="0">
                <a:solidFill>
                  <a:schemeClr val="accent2">
                    <a:lumMod val="75000"/>
                  </a:schemeClr>
                </a:solidFill>
              </a:rPr>
              <a:t>Répartition 2025 par chapitres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682" y="7786"/>
            <a:ext cx="1044188" cy="764868"/>
          </a:xfrm>
          <a:prstGeom prst="rect">
            <a:avLst/>
          </a:prstGeom>
          <a:ln w="19050">
            <a:solidFill>
              <a:srgbClr val="808000"/>
            </a:solidFill>
          </a:ln>
        </p:spPr>
      </p:pic>
      <p:graphicFrame>
        <p:nvGraphicFramePr>
          <p:cNvPr id="3" name="Graphique 2">
            <a:extLst>
              <a:ext uri="{FF2B5EF4-FFF2-40B4-BE49-F238E27FC236}">
                <a16:creationId xmlns:a16="http://schemas.microsoft.com/office/drawing/2014/main" id="{07BE41F3-9E55-AEC0-63D4-E8E96B799F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8260369"/>
              </p:ext>
            </p:extLst>
          </p:nvPr>
        </p:nvGraphicFramePr>
        <p:xfrm>
          <a:off x="784919" y="1187942"/>
          <a:ext cx="7063407" cy="4987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351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199268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8</a:t>
            </a:fld>
            <a:endParaRPr lang="fr-FR" b="1" dirty="0"/>
          </a:p>
        </p:txBody>
      </p:sp>
      <p:sp>
        <p:nvSpPr>
          <p:cNvPr id="11" name="Titre 5"/>
          <p:cNvSpPr txBox="1">
            <a:spLocks/>
          </p:cNvSpPr>
          <p:nvPr/>
        </p:nvSpPr>
        <p:spPr>
          <a:xfrm>
            <a:off x="0" y="-18045"/>
            <a:ext cx="8351837" cy="583271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2000" b="1" cap="small" dirty="0">
                <a:latin typeface="+mn-lt"/>
              </a:rPr>
              <a:t>Les produits des activités des services (Chapitre 70)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565226"/>
            <a:ext cx="835183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1511239"/>
              </p:ext>
            </p:extLst>
          </p:nvPr>
        </p:nvGraphicFramePr>
        <p:xfrm>
          <a:off x="493622" y="1330092"/>
          <a:ext cx="6930256" cy="236856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822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7959">
                  <a:extLst>
                    <a:ext uri="{9D8B030D-6E8A-4147-A177-3AD203B41FA5}">
                      <a16:colId xmlns:a16="http://schemas.microsoft.com/office/drawing/2014/main" val="1086131129"/>
                    </a:ext>
                  </a:extLst>
                </a:gridCol>
              </a:tblGrid>
              <a:tr h="368999">
                <a:tc>
                  <a:txBody>
                    <a:bodyPr/>
                    <a:lstStyle/>
                    <a:p>
                      <a:endParaRPr lang="fr-FR" sz="1800" dirty="0"/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/>
                        <a:t>BP 2024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950">
                <a:tc>
                  <a:txBody>
                    <a:bodyPr/>
                    <a:lstStyle/>
                    <a:p>
                      <a:r>
                        <a:rPr lang="fr-FR" sz="1800" b="1" dirty="0"/>
                        <a:t>Restauration scolaire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1" dirty="0"/>
                        <a:t>241 500 €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2844">
                <a:tc>
                  <a:txBody>
                    <a:bodyPr/>
                    <a:lstStyle/>
                    <a:p>
                      <a:r>
                        <a:rPr lang="fr-FR" sz="1800" b="1" dirty="0"/>
                        <a:t>Accueil périscolaire et de </a:t>
                      </a:r>
                      <a:r>
                        <a:rPr lang="fr-FR" sz="1800" b="1" baseline="0" dirty="0"/>
                        <a:t>loisirs</a:t>
                      </a:r>
                      <a:endParaRPr lang="fr-FR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1" dirty="0"/>
                        <a:t>225 000 €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7772">
                <a:tc>
                  <a:txBody>
                    <a:bodyPr/>
                    <a:lstStyle/>
                    <a:p>
                      <a:r>
                        <a:rPr lang="fr-FR" sz="1800" b="1" dirty="0"/>
                        <a:t>Mises</a:t>
                      </a:r>
                      <a:r>
                        <a:rPr lang="fr-FR" sz="1800" b="1" baseline="0" dirty="0"/>
                        <a:t> à disposition </a:t>
                      </a:r>
                      <a:br>
                        <a:rPr lang="fr-FR" sz="1800" b="1" baseline="0" dirty="0"/>
                      </a:br>
                      <a:r>
                        <a:rPr lang="fr-FR" sz="1800" b="1" baseline="0" dirty="0"/>
                        <a:t>(MAD) services et frais liés</a:t>
                      </a:r>
                      <a:endParaRPr lang="fr-FR" sz="1800" b="1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1800" b="1" dirty="0"/>
                        <a:t>377 401 €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311" y="273590"/>
            <a:ext cx="1044188" cy="764868"/>
          </a:xfrm>
          <a:prstGeom prst="rect">
            <a:avLst/>
          </a:prstGeom>
          <a:ln w="19050">
            <a:solidFill>
              <a:srgbClr val="808000"/>
            </a:solidFill>
          </a:ln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1D696325-C0BE-CF0D-6F94-D41C0FF1044C}"/>
              </a:ext>
            </a:extLst>
          </p:cNvPr>
          <p:cNvSpPr txBox="1"/>
          <p:nvPr/>
        </p:nvSpPr>
        <p:spPr>
          <a:xfrm>
            <a:off x="503511" y="856861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dirty="0"/>
              <a:t>Un total de </a:t>
            </a:r>
            <a:r>
              <a:rPr lang="fr-FR" sz="1800" b="1" u="sng" dirty="0"/>
              <a:t>929 551 euros </a:t>
            </a:r>
            <a:r>
              <a:rPr lang="fr-FR" sz="1800" dirty="0"/>
              <a:t>dont : </a:t>
            </a:r>
          </a:p>
        </p:txBody>
      </p:sp>
    </p:spTree>
    <p:extLst>
      <p:ext uri="{BB962C8B-B14F-4D97-AF65-F5344CB8AC3E}">
        <p14:creationId xmlns:p14="http://schemas.microsoft.com/office/powerpoint/2010/main" val="70792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>
          <a:xfrm>
            <a:off x="5903231" y="5806056"/>
            <a:ext cx="2199268" cy="333515"/>
          </a:xfrm>
        </p:spPr>
        <p:txBody>
          <a:bodyPr/>
          <a:lstStyle/>
          <a:p>
            <a:pPr rtl="0"/>
            <a:fld id="{E31375A4-56A4-47D6-9801-1991572033F7}" type="slidenum">
              <a:rPr lang="fr-FR" b="1" smtClean="0"/>
              <a:pPr rtl="0"/>
              <a:t>9</a:t>
            </a:fld>
            <a:endParaRPr lang="fr-FR" b="1" dirty="0"/>
          </a:p>
        </p:txBody>
      </p:sp>
      <p:sp>
        <p:nvSpPr>
          <p:cNvPr id="11" name="Titre 5"/>
          <p:cNvSpPr txBox="1">
            <a:spLocks/>
          </p:cNvSpPr>
          <p:nvPr/>
        </p:nvSpPr>
        <p:spPr>
          <a:xfrm>
            <a:off x="0" y="-18045"/>
            <a:ext cx="8351837" cy="583271"/>
          </a:xfrm>
          <a:prstGeom prst="rect">
            <a:avLst/>
          </a:prstGeom>
          <a:solidFill>
            <a:srgbClr val="E5DEC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83521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1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fr-FR" sz="2000" b="1" cap="small" dirty="0">
                <a:latin typeface="+mn-lt"/>
              </a:rPr>
              <a:t>La fiscalité directe et indirecte (Chap 73)</a:t>
            </a:r>
          </a:p>
        </p:txBody>
      </p:sp>
      <p:cxnSp>
        <p:nvCxnSpPr>
          <p:cNvPr id="14" name="Connecteur droit 13"/>
          <p:cNvCxnSpPr/>
          <p:nvPr/>
        </p:nvCxnSpPr>
        <p:spPr>
          <a:xfrm>
            <a:off x="0" y="565226"/>
            <a:ext cx="8351838" cy="0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87003" y="640753"/>
            <a:ext cx="7169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b="1" dirty="0">
                <a:solidFill>
                  <a:schemeClr val="accent2">
                    <a:lumMod val="75000"/>
                  </a:schemeClr>
                </a:solidFill>
                <a:sym typeface="Wingdings" panose="05000000000000000000" pitchFamily="2" charset="2"/>
              </a:rPr>
              <a:t> </a:t>
            </a:r>
            <a:r>
              <a:rPr lang="fr-FR" sz="1800" b="1" dirty="0">
                <a:solidFill>
                  <a:schemeClr val="accent2">
                    <a:lumMod val="75000"/>
                  </a:schemeClr>
                </a:solidFill>
              </a:rPr>
              <a:t>Enveloppe</a:t>
            </a:r>
            <a:r>
              <a:rPr lang="fr-FR" b="1" dirty="0">
                <a:solidFill>
                  <a:schemeClr val="accent2">
                    <a:lumMod val="75000"/>
                  </a:schemeClr>
                </a:solidFill>
              </a:rPr>
              <a:t> de 7 825 243 €  - BP 2024 pour rappel :  7 636 243 € 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084" y="182793"/>
            <a:ext cx="1044188" cy="764868"/>
          </a:xfrm>
          <a:prstGeom prst="rect">
            <a:avLst/>
          </a:prstGeom>
          <a:ln w="19050">
            <a:solidFill>
              <a:srgbClr val="808000"/>
            </a:solidFill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F1F53A9A-8C53-5588-AE9A-F047BC58F4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104" y="1098742"/>
            <a:ext cx="6464618" cy="470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56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ype de bois">
  <a:themeElements>
    <a:clrScheme name="Type de bois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ype de bois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5.xml><?xml version="1.0" encoding="utf-8"?>
<a:theme xmlns:a="http://schemas.openxmlformats.org/drawingml/2006/main" name="Thème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hème Offic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TM02892315[[fn=Volute]]</Template>
  <TotalTime>35309</TotalTime>
  <Words>2649</Words>
  <Application>Microsoft Office PowerPoint</Application>
  <PresentationFormat>Personnalisé</PresentationFormat>
  <Paragraphs>630</Paragraphs>
  <Slides>48</Slides>
  <Notes>45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4</vt:i4>
      </vt:variant>
      <vt:variant>
        <vt:lpstr>Titres des diapositives</vt:lpstr>
      </vt:variant>
      <vt:variant>
        <vt:i4>48</vt:i4>
      </vt:variant>
    </vt:vector>
  </HeadingPairs>
  <TitlesOfParts>
    <vt:vector size="62" baseType="lpstr">
      <vt:lpstr>Arial</vt:lpstr>
      <vt:lpstr>Arial Black</vt:lpstr>
      <vt:lpstr>Calibri</vt:lpstr>
      <vt:lpstr>Calibri Light</vt:lpstr>
      <vt:lpstr>Franklin Gothic Medium</vt:lpstr>
      <vt:lpstr>Rockwell</vt:lpstr>
      <vt:lpstr>Rockwell Condensed</vt:lpstr>
      <vt:lpstr>Times New Roman</vt:lpstr>
      <vt:lpstr>Wingdings</vt:lpstr>
      <vt:lpstr>Wingdings 2</vt:lpstr>
      <vt:lpstr>HDOfficeLightV0</vt:lpstr>
      <vt:lpstr>1_HDOfficeLightV0</vt:lpstr>
      <vt:lpstr>2_HDOfficeLightV0</vt:lpstr>
      <vt:lpstr>Type de bois</vt:lpstr>
      <vt:lpstr>Présentation PowerPoint</vt:lpstr>
      <vt:lpstr>BUDGET PRINCIPAL</vt:lpstr>
      <vt:lpstr>BUDGET PRINCIPAL / AFFECTATION PROVISOIRE DES RESULTATS 2024</vt:lpstr>
      <vt:lpstr>Présentation PowerPoint</vt:lpstr>
      <vt:lpstr>Présentation PowerPoint</vt:lpstr>
      <vt:lpstr>LES RECETTES DE FONCTIONNEMENT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DEPENSES  DE FONCTIONNEMENT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EAU / AFFECTATION PROVISOIRE DES RESULTATS 2024</vt:lpstr>
      <vt:lpstr>Présentation PowerPoint</vt:lpstr>
      <vt:lpstr>Présentation PowerPoint</vt:lpstr>
      <vt:lpstr>Présentation PowerPoint</vt:lpstr>
      <vt:lpstr>Assainissement / AFFECTATION PROVISOIRE DES RESULTATS 2024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Disposition du titre</dc:title>
  <dc:creator>Kévin Blondeau</dc:creator>
  <cp:lastModifiedBy>Nadine PIERRE</cp:lastModifiedBy>
  <cp:revision>2510</cp:revision>
  <cp:lastPrinted>2024-02-07T09:18:28Z</cp:lastPrinted>
  <dcterms:created xsi:type="dcterms:W3CDTF">2018-01-08T09:22:39Z</dcterms:created>
  <dcterms:modified xsi:type="dcterms:W3CDTF">2025-02-20T14:59:16Z</dcterms:modified>
</cp:coreProperties>
</file>